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1" r:id="rId1"/>
  </p:sldMasterIdLst>
  <p:notesMasterIdLst>
    <p:notesMasterId r:id="rId25"/>
  </p:notesMasterIdLst>
  <p:handoutMasterIdLst>
    <p:handoutMasterId r:id="rId26"/>
  </p:handoutMasterIdLst>
  <p:sldIdLst>
    <p:sldId id="257" r:id="rId2"/>
    <p:sldId id="290" r:id="rId3"/>
    <p:sldId id="284" r:id="rId4"/>
    <p:sldId id="287" r:id="rId5"/>
    <p:sldId id="288" r:id="rId6"/>
    <p:sldId id="285" r:id="rId7"/>
    <p:sldId id="278" r:id="rId8"/>
    <p:sldId id="279" r:id="rId9"/>
    <p:sldId id="280" r:id="rId10"/>
    <p:sldId id="281" r:id="rId11"/>
    <p:sldId id="282" r:id="rId12"/>
    <p:sldId id="283" r:id="rId13"/>
    <p:sldId id="289" r:id="rId14"/>
    <p:sldId id="275" r:id="rId15"/>
    <p:sldId id="274" r:id="rId16"/>
    <p:sldId id="273" r:id="rId17"/>
    <p:sldId id="272" r:id="rId18"/>
    <p:sldId id="265" r:id="rId19"/>
    <p:sldId id="276" r:id="rId20"/>
    <p:sldId id="256" r:id="rId21"/>
    <p:sldId id="291" r:id="rId22"/>
    <p:sldId id="292" r:id="rId23"/>
    <p:sldId id="264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6CD"/>
    <a:srgbClr val="000000"/>
    <a:srgbClr val="4E0E8C"/>
    <a:srgbClr val="78B929"/>
    <a:srgbClr val="31A7EA"/>
    <a:srgbClr val="3592DF"/>
    <a:srgbClr val="31A7E9"/>
    <a:srgbClr val="1C7ECC"/>
    <a:srgbClr val="2953B7"/>
    <a:srgbClr val="11A4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3" d="100"/>
          <a:sy n="83" d="100"/>
        </p:scale>
        <p:origin x="-354" y="-78"/>
      </p:cViewPr>
      <p:guideLst>
        <p:guide orient="horz" pos="660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A5277-AE2B-4FDF-AF88-61324E6A8D78}" type="doc">
      <dgm:prSet loTypeId="urn:microsoft.com/office/officeart/2005/8/layout/matrix3" loCatId="matrix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pt-PT"/>
        </a:p>
      </dgm:t>
    </dgm:pt>
    <dgm:pt modelId="{5908F082-E831-41F7-A086-999F1F37152D}">
      <dgm:prSet phldrT="[Texto]"/>
      <dgm:spPr>
        <a:ln>
          <a:solidFill>
            <a:srgbClr val="7030A0"/>
          </a:solidFill>
        </a:ln>
      </dgm:spPr>
      <dgm:t>
        <a:bodyPr/>
        <a:lstStyle/>
        <a:p>
          <a:r>
            <a:rPr lang="pt-PT" b="0" dirty="0" err="1" smtClean="0"/>
            <a:t>Youth</a:t>
          </a:r>
          <a:r>
            <a:rPr lang="pt-PT" b="0" dirty="0" smtClean="0"/>
            <a:t> in </a:t>
          </a:r>
          <a:r>
            <a:rPr lang="pt-PT" b="0" dirty="0" err="1" smtClean="0"/>
            <a:t>decision</a:t>
          </a:r>
          <a:r>
            <a:rPr lang="pt-PT" b="0" dirty="0" smtClean="0"/>
            <a:t> </a:t>
          </a:r>
          <a:r>
            <a:rPr lang="pt-PT" b="0" dirty="0" err="1" smtClean="0"/>
            <a:t>making</a:t>
          </a:r>
          <a:endParaRPr lang="pt-PT" b="0" dirty="0"/>
        </a:p>
      </dgm:t>
    </dgm:pt>
    <dgm:pt modelId="{69E89A10-CE55-4BA1-887C-46EE4F76B5C5}" type="parTrans" cxnId="{32C2C6DD-A52C-4CEC-93DD-021FA47F9EE9}">
      <dgm:prSet/>
      <dgm:spPr/>
      <dgm:t>
        <a:bodyPr/>
        <a:lstStyle/>
        <a:p>
          <a:endParaRPr lang="pt-PT" b="0"/>
        </a:p>
      </dgm:t>
    </dgm:pt>
    <dgm:pt modelId="{C52F68DA-7C83-4571-B65B-6B8848289784}" type="sibTrans" cxnId="{32C2C6DD-A52C-4CEC-93DD-021FA47F9EE9}">
      <dgm:prSet/>
      <dgm:spPr/>
      <dgm:t>
        <a:bodyPr/>
        <a:lstStyle/>
        <a:p>
          <a:endParaRPr lang="pt-PT" b="0"/>
        </a:p>
      </dgm:t>
    </dgm:pt>
    <dgm:pt modelId="{C00FEB8A-E6BA-4ECE-9813-87F67F5DCEE8}">
      <dgm:prSet phldrT="[Texto]"/>
      <dgm:spPr>
        <a:ln>
          <a:solidFill>
            <a:srgbClr val="7030A0"/>
          </a:solidFill>
        </a:ln>
      </dgm:spPr>
      <dgm:t>
        <a:bodyPr/>
        <a:lstStyle/>
        <a:p>
          <a:r>
            <a:rPr lang="pt-PT" b="0" dirty="0" err="1" smtClean="0"/>
            <a:t>Intergenerational</a:t>
          </a:r>
          <a:r>
            <a:rPr lang="pt-PT" b="0" dirty="0" smtClean="0"/>
            <a:t> dialogue</a:t>
          </a:r>
          <a:endParaRPr lang="pt-PT" b="0" dirty="0"/>
        </a:p>
      </dgm:t>
    </dgm:pt>
    <dgm:pt modelId="{31D81D76-C5DD-4D2A-BCBF-6DC17C0AFAD3}" type="parTrans" cxnId="{EE4E14B9-E805-4AA2-8EAF-B161F5771113}">
      <dgm:prSet/>
      <dgm:spPr/>
      <dgm:t>
        <a:bodyPr/>
        <a:lstStyle/>
        <a:p>
          <a:endParaRPr lang="pt-PT" b="0"/>
        </a:p>
      </dgm:t>
    </dgm:pt>
    <dgm:pt modelId="{B04FA289-DEAC-4B3A-A942-211191D3E420}" type="sibTrans" cxnId="{EE4E14B9-E805-4AA2-8EAF-B161F5771113}">
      <dgm:prSet/>
      <dgm:spPr/>
      <dgm:t>
        <a:bodyPr/>
        <a:lstStyle/>
        <a:p>
          <a:endParaRPr lang="pt-PT" b="0"/>
        </a:p>
      </dgm:t>
    </dgm:pt>
    <dgm:pt modelId="{F4BE725D-941B-42A8-8A72-3B3AB4277CB2}">
      <dgm:prSet phldrT="[Texto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pt-PT" b="0" dirty="0" err="1" smtClean="0"/>
            <a:t>Youth</a:t>
          </a:r>
          <a:r>
            <a:rPr lang="pt-PT" b="0" dirty="0" smtClean="0"/>
            <a:t> </a:t>
          </a:r>
          <a:r>
            <a:rPr lang="pt-PT" b="0" dirty="0" err="1" smtClean="0"/>
            <a:t>changing</a:t>
          </a:r>
          <a:r>
            <a:rPr lang="pt-PT" b="0" dirty="0" smtClean="0"/>
            <a:t> </a:t>
          </a:r>
          <a:r>
            <a:rPr lang="pt-PT" b="0" dirty="0" err="1" smtClean="0"/>
            <a:t>communities</a:t>
          </a:r>
          <a:endParaRPr lang="pt-PT" b="0" dirty="0"/>
        </a:p>
      </dgm:t>
    </dgm:pt>
    <dgm:pt modelId="{7B88A8ED-607A-4FC8-AE35-102FE5BD3FDA}" type="parTrans" cxnId="{D7859815-6E9B-4571-A9D8-8F2E45F8C7A8}">
      <dgm:prSet/>
      <dgm:spPr/>
      <dgm:t>
        <a:bodyPr/>
        <a:lstStyle/>
        <a:p>
          <a:endParaRPr lang="pt-PT" b="0"/>
        </a:p>
      </dgm:t>
    </dgm:pt>
    <dgm:pt modelId="{99637558-4C6B-4B5B-B16D-CFD295C19106}" type="sibTrans" cxnId="{D7859815-6E9B-4571-A9D8-8F2E45F8C7A8}">
      <dgm:prSet/>
      <dgm:spPr/>
      <dgm:t>
        <a:bodyPr/>
        <a:lstStyle/>
        <a:p>
          <a:endParaRPr lang="pt-PT" b="0"/>
        </a:p>
      </dgm:t>
    </dgm:pt>
    <dgm:pt modelId="{B2A5C598-9F35-453D-B890-1739FC5BCEAF}">
      <dgm:prSet phldrT="[Texto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pt-PT" b="0" dirty="0" err="1" smtClean="0"/>
            <a:t>Skills</a:t>
          </a:r>
          <a:r>
            <a:rPr lang="pt-PT" b="0" dirty="0" smtClean="0"/>
            <a:t> for </a:t>
          </a:r>
          <a:r>
            <a:rPr lang="pt-PT" b="0" dirty="0" err="1" smtClean="0"/>
            <a:t>life</a:t>
          </a:r>
          <a:endParaRPr lang="pt-PT" b="0" dirty="0"/>
        </a:p>
      </dgm:t>
    </dgm:pt>
    <dgm:pt modelId="{1D882596-BD97-4C86-B694-34FFCF4F3AD9}" type="parTrans" cxnId="{7DE49D72-A69E-4EEE-9022-A47FB148962A}">
      <dgm:prSet/>
      <dgm:spPr/>
      <dgm:t>
        <a:bodyPr/>
        <a:lstStyle/>
        <a:p>
          <a:endParaRPr lang="pt-PT" b="0"/>
        </a:p>
      </dgm:t>
    </dgm:pt>
    <dgm:pt modelId="{9F48E3AE-CED4-4EF8-8788-FB8BABD167CD}" type="sibTrans" cxnId="{7DE49D72-A69E-4EEE-9022-A47FB148962A}">
      <dgm:prSet/>
      <dgm:spPr/>
      <dgm:t>
        <a:bodyPr/>
        <a:lstStyle/>
        <a:p>
          <a:endParaRPr lang="pt-PT" b="0"/>
        </a:p>
      </dgm:t>
    </dgm:pt>
    <dgm:pt modelId="{9E4C96B0-A8C1-4031-A3F8-158D614A8DFC}" type="pres">
      <dgm:prSet presAssocID="{666A5277-AE2B-4FDF-AF88-61324E6A8D7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FCEC3EF-92C2-4935-92AE-5DE90AD5937F}" type="pres">
      <dgm:prSet presAssocID="{666A5277-AE2B-4FDF-AF88-61324E6A8D78}" presName="diamond" presStyleLbl="bgShp" presStyleIdx="0" presStyleCnt="1"/>
      <dgm:spPr/>
    </dgm:pt>
    <dgm:pt modelId="{8C0BF5DA-1503-4C00-8B6C-37F1E8889F6D}" type="pres">
      <dgm:prSet presAssocID="{666A5277-AE2B-4FDF-AF88-61324E6A8D7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E9F4C1-D484-4B96-BADA-F3F034A1227C}" type="pres">
      <dgm:prSet presAssocID="{666A5277-AE2B-4FDF-AF88-61324E6A8D7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115358C-4319-4383-9E40-13E2E1A43F59}" type="pres">
      <dgm:prSet presAssocID="{666A5277-AE2B-4FDF-AF88-61324E6A8D7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16CD3A-2D42-46FE-A2FB-FD09E66A12D3}" type="pres">
      <dgm:prSet presAssocID="{666A5277-AE2B-4FDF-AF88-61324E6A8D7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2C2C6DD-A52C-4CEC-93DD-021FA47F9EE9}" srcId="{666A5277-AE2B-4FDF-AF88-61324E6A8D78}" destId="{5908F082-E831-41F7-A086-999F1F37152D}" srcOrd="0" destOrd="0" parTransId="{69E89A10-CE55-4BA1-887C-46EE4F76B5C5}" sibTransId="{C52F68DA-7C83-4571-B65B-6B8848289784}"/>
    <dgm:cxn modelId="{D7859815-6E9B-4571-A9D8-8F2E45F8C7A8}" srcId="{666A5277-AE2B-4FDF-AF88-61324E6A8D78}" destId="{F4BE725D-941B-42A8-8A72-3B3AB4277CB2}" srcOrd="2" destOrd="0" parTransId="{7B88A8ED-607A-4FC8-AE35-102FE5BD3FDA}" sibTransId="{99637558-4C6B-4B5B-B16D-CFD295C19106}"/>
    <dgm:cxn modelId="{63F1622E-C5D4-4568-BB42-9EF228B35F41}" type="presOf" srcId="{B2A5C598-9F35-453D-B890-1739FC5BCEAF}" destId="{1B16CD3A-2D42-46FE-A2FB-FD09E66A12D3}" srcOrd="0" destOrd="0" presId="urn:microsoft.com/office/officeart/2005/8/layout/matrix3"/>
    <dgm:cxn modelId="{7DE49D72-A69E-4EEE-9022-A47FB148962A}" srcId="{666A5277-AE2B-4FDF-AF88-61324E6A8D78}" destId="{B2A5C598-9F35-453D-B890-1739FC5BCEAF}" srcOrd="3" destOrd="0" parTransId="{1D882596-BD97-4C86-B694-34FFCF4F3AD9}" sibTransId="{9F48E3AE-CED4-4EF8-8788-FB8BABD167CD}"/>
    <dgm:cxn modelId="{21715875-4C2A-4429-8FFA-1EB07DD2594F}" type="presOf" srcId="{F4BE725D-941B-42A8-8A72-3B3AB4277CB2}" destId="{9115358C-4319-4383-9E40-13E2E1A43F59}" srcOrd="0" destOrd="0" presId="urn:microsoft.com/office/officeart/2005/8/layout/matrix3"/>
    <dgm:cxn modelId="{EE4E14B9-E805-4AA2-8EAF-B161F5771113}" srcId="{666A5277-AE2B-4FDF-AF88-61324E6A8D78}" destId="{C00FEB8A-E6BA-4ECE-9813-87F67F5DCEE8}" srcOrd="1" destOrd="0" parTransId="{31D81D76-C5DD-4D2A-BCBF-6DC17C0AFAD3}" sibTransId="{B04FA289-DEAC-4B3A-A942-211191D3E420}"/>
    <dgm:cxn modelId="{E29FFC05-7B78-4522-A3C9-138268F9D517}" type="presOf" srcId="{666A5277-AE2B-4FDF-AF88-61324E6A8D78}" destId="{9E4C96B0-A8C1-4031-A3F8-158D614A8DFC}" srcOrd="0" destOrd="0" presId="urn:microsoft.com/office/officeart/2005/8/layout/matrix3"/>
    <dgm:cxn modelId="{972CACE3-FB77-4704-BB95-D7D4B7D1DE7B}" type="presOf" srcId="{C00FEB8A-E6BA-4ECE-9813-87F67F5DCEE8}" destId="{D9E9F4C1-D484-4B96-BADA-F3F034A1227C}" srcOrd="0" destOrd="0" presId="urn:microsoft.com/office/officeart/2005/8/layout/matrix3"/>
    <dgm:cxn modelId="{F86F323F-CF55-4D67-9871-C89BA07EBE4E}" type="presOf" srcId="{5908F082-E831-41F7-A086-999F1F37152D}" destId="{8C0BF5DA-1503-4C00-8B6C-37F1E8889F6D}" srcOrd="0" destOrd="0" presId="urn:microsoft.com/office/officeart/2005/8/layout/matrix3"/>
    <dgm:cxn modelId="{D5AD07C7-C239-4A9C-BC99-2AE285AD55B1}" type="presParOf" srcId="{9E4C96B0-A8C1-4031-A3F8-158D614A8DFC}" destId="{5FCEC3EF-92C2-4935-92AE-5DE90AD5937F}" srcOrd="0" destOrd="0" presId="urn:microsoft.com/office/officeart/2005/8/layout/matrix3"/>
    <dgm:cxn modelId="{CFEFD804-222F-4903-BAA3-67A7E2352DFD}" type="presParOf" srcId="{9E4C96B0-A8C1-4031-A3F8-158D614A8DFC}" destId="{8C0BF5DA-1503-4C00-8B6C-37F1E8889F6D}" srcOrd="1" destOrd="0" presId="urn:microsoft.com/office/officeart/2005/8/layout/matrix3"/>
    <dgm:cxn modelId="{2964F28F-6E67-4ED8-BA2A-FA1BD7C96CD2}" type="presParOf" srcId="{9E4C96B0-A8C1-4031-A3F8-158D614A8DFC}" destId="{D9E9F4C1-D484-4B96-BADA-F3F034A1227C}" srcOrd="2" destOrd="0" presId="urn:microsoft.com/office/officeart/2005/8/layout/matrix3"/>
    <dgm:cxn modelId="{9D2E987F-38C8-4164-85FA-F8F9DEA68598}" type="presParOf" srcId="{9E4C96B0-A8C1-4031-A3F8-158D614A8DFC}" destId="{9115358C-4319-4383-9E40-13E2E1A43F59}" srcOrd="3" destOrd="0" presId="urn:microsoft.com/office/officeart/2005/8/layout/matrix3"/>
    <dgm:cxn modelId="{95B1186A-42C1-4460-B2CE-E94150212542}" type="presParOf" srcId="{9E4C96B0-A8C1-4031-A3F8-158D614A8DFC}" destId="{1B16CD3A-2D42-46FE-A2FB-FD09E66A12D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CEC3EF-92C2-4935-92AE-5DE90AD5937F}">
      <dsp:nvSpPr>
        <dsp:cNvPr id="0" name=""/>
        <dsp:cNvSpPr/>
      </dsp:nvSpPr>
      <dsp:spPr>
        <a:xfrm>
          <a:off x="446301" y="0"/>
          <a:ext cx="3427878" cy="3427878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BF5DA-1503-4C00-8B6C-37F1E8889F6D}">
      <dsp:nvSpPr>
        <dsp:cNvPr id="0" name=""/>
        <dsp:cNvSpPr/>
      </dsp:nvSpPr>
      <dsp:spPr>
        <a:xfrm>
          <a:off x="771949" y="325648"/>
          <a:ext cx="1336872" cy="1336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0" kern="1200" dirty="0" err="1" smtClean="0"/>
            <a:t>Youth</a:t>
          </a:r>
          <a:r>
            <a:rPr lang="pt-PT" sz="1000" b="0" kern="1200" dirty="0" smtClean="0"/>
            <a:t> in </a:t>
          </a:r>
          <a:r>
            <a:rPr lang="pt-PT" sz="1000" b="0" kern="1200" dirty="0" err="1" smtClean="0"/>
            <a:t>decision</a:t>
          </a:r>
          <a:r>
            <a:rPr lang="pt-PT" sz="1000" b="0" kern="1200" dirty="0" smtClean="0"/>
            <a:t> </a:t>
          </a:r>
          <a:r>
            <a:rPr lang="pt-PT" sz="1000" b="0" kern="1200" dirty="0" err="1" smtClean="0"/>
            <a:t>making</a:t>
          </a:r>
          <a:endParaRPr lang="pt-PT" sz="1000" b="0" kern="1200" dirty="0"/>
        </a:p>
      </dsp:txBody>
      <dsp:txXfrm>
        <a:off x="771949" y="325648"/>
        <a:ext cx="1336872" cy="1336872"/>
      </dsp:txXfrm>
    </dsp:sp>
    <dsp:sp modelId="{D9E9F4C1-D484-4B96-BADA-F3F034A1227C}">
      <dsp:nvSpPr>
        <dsp:cNvPr id="0" name=""/>
        <dsp:cNvSpPr/>
      </dsp:nvSpPr>
      <dsp:spPr>
        <a:xfrm>
          <a:off x="2211658" y="325648"/>
          <a:ext cx="1336872" cy="1336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0" kern="1200" dirty="0" err="1" smtClean="0"/>
            <a:t>Intergenerational</a:t>
          </a:r>
          <a:r>
            <a:rPr lang="pt-PT" sz="1000" b="0" kern="1200" dirty="0" smtClean="0"/>
            <a:t> dialogue</a:t>
          </a:r>
          <a:endParaRPr lang="pt-PT" sz="1000" b="0" kern="1200" dirty="0"/>
        </a:p>
      </dsp:txBody>
      <dsp:txXfrm>
        <a:off x="2211658" y="325648"/>
        <a:ext cx="1336872" cy="1336872"/>
      </dsp:txXfrm>
    </dsp:sp>
    <dsp:sp modelId="{9115358C-4319-4383-9E40-13E2E1A43F59}">
      <dsp:nvSpPr>
        <dsp:cNvPr id="0" name=""/>
        <dsp:cNvSpPr/>
      </dsp:nvSpPr>
      <dsp:spPr>
        <a:xfrm>
          <a:off x="771949" y="1765357"/>
          <a:ext cx="1336872" cy="1336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0" kern="1200" dirty="0" err="1" smtClean="0"/>
            <a:t>Youth</a:t>
          </a:r>
          <a:r>
            <a:rPr lang="pt-PT" sz="1000" b="0" kern="1200" dirty="0" smtClean="0"/>
            <a:t> </a:t>
          </a:r>
          <a:r>
            <a:rPr lang="pt-PT" sz="1000" b="0" kern="1200" dirty="0" err="1" smtClean="0"/>
            <a:t>changing</a:t>
          </a:r>
          <a:r>
            <a:rPr lang="pt-PT" sz="1000" b="0" kern="1200" dirty="0" smtClean="0"/>
            <a:t> </a:t>
          </a:r>
          <a:r>
            <a:rPr lang="pt-PT" sz="1000" b="0" kern="1200" dirty="0" err="1" smtClean="0"/>
            <a:t>communities</a:t>
          </a:r>
          <a:endParaRPr lang="pt-PT" sz="1000" b="0" kern="1200" dirty="0"/>
        </a:p>
      </dsp:txBody>
      <dsp:txXfrm>
        <a:off x="771949" y="1765357"/>
        <a:ext cx="1336872" cy="1336872"/>
      </dsp:txXfrm>
    </dsp:sp>
    <dsp:sp modelId="{1B16CD3A-2D42-46FE-A2FB-FD09E66A12D3}">
      <dsp:nvSpPr>
        <dsp:cNvPr id="0" name=""/>
        <dsp:cNvSpPr/>
      </dsp:nvSpPr>
      <dsp:spPr>
        <a:xfrm>
          <a:off x="2211658" y="1765357"/>
          <a:ext cx="1336872" cy="1336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0" kern="1200" dirty="0" err="1" smtClean="0"/>
            <a:t>Skills</a:t>
          </a:r>
          <a:r>
            <a:rPr lang="pt-PT" sz="1000" b="0" kern="1200" dirty="0" smtClean="0"/>
            <a:t> for </a:t>
          </a:r>
          <a:r>
            <a:rPr lang="pt-PT" sz="1000" b="0" kern="1200" dirty="0" err="1" smtClean="0"/>
            <a:t>life</a:t>
          </a:r>
          <a:endParaRPr lang="pt-PT" sz="1000" b="0" kern="1200" dirty="0"/>
        </a:p>
      </dsp:txBody>
      <dsp:txXfrm>
        <a:off x="2211658" y="1765357"/>
        <a:ext cx="1336872" cy="133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FBFE-1AF6-B848-8612-E040A05E8B28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World Scout Bureau Inc.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5A22D-D942-9C46-99E7-4370FE3232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6E73F-CE99-B541-A3E3-0916A80BD4BF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World Scout Bureau Inc.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A97BE-849C-DB4E-8F24-70A03BAE3CA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C0592-1603-407E-8915-B8B6D1E11966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881438" y="8685213"/>
            <a:ext cx="2963862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400050" algn="l"/>
                <a:tab pos="800100" algn="l"/>
                <a:tab pos="1201738" algn="l"/>
                <a:tab pos="1601788" algn="l"/>
                <a:tab pos="2003425" algn="l"/>
                <a:tab pos="2403475" algn="l"/>
                <a:tab pos="2805113" algn="l"/>
                <a:tab pos="3205163" algn="l"/>
                <a:tab pos="3606800" algn="l"/>
                <a:tab pos="4006850" algn="l"/>
                <a:tab pos="4408488" algn="l"/>
                <a:tab pos="4808538" algn="l"/>
                <a:tab pos="5210175" algn="l"/>
                <a:tab pos="5610225" algn="l"/>
                <a:tab pos="6011863" algn="l"/>
                <a:tab pos="6411913" algn="l"/>
                <a:tab pos="6813550" algn="l"/>
                <a:tab pos="7213600" algn="l"/>
                <a:tab pos="7615238" algn="l"/>
                <a:tab pos="8015288" algn="l"/>
              </a:tabLst>
            </a:pPr>
            <a:fld id="{BB914D01-5D87-47E0-8E7F-01C5035B322B}" type="slidenum">
              <a:rPr lang="en-GB" sz="1200">
                <a:solidFill>
                  <a:srgbClr val="FFFFFF"/>
                </a:solidFill>
              </a:rPr>
              <a:pPr algn="r">
                <a:tabLst>
                  <a:tab pos="0" algn="l"/>
                  <a:tab pos="400050" algn="l"/>
                  <a:tab pos="800100" algn="l"/>
                  <a:tab pos="1201738" algn="l"/>
                  <a:tab pos="1601788" algn="l"/>
                  <a:tab pos="2003425" algn="l"/>
                  <a:tab pos="2403475" algn="l"/>
                  <a:tab pos="2805113" algn="l"/>
                  <a:tab pos="3205163" algn="l"/>
                  <a:tab pos="3606800" algn="l"/>
                  <a:tab pos="4006850" algn="l"/>
                  <a:tab pos="4408488" algn="l"/>
                  <a:tab pos="4808538" algn="l"/>
                  <a:tab pos="5210175" algn="l"/>
                  <a:tab pos="5610225" algn="l"/>
                  <a:tab pos="6011863" algn="l"/>
                  <a:tab pos="6411913" algn="l"/>
                  <a:tab pos="6813550" algn="l"/>
                  <a:tab pos="7213600" algn="l"/>
                  <a:tab pos="7615238" algn="l"/>
                  <a:tab pos="8015288" algn="l"/>
                </a:tabLst>
              </a:pPr>
              <a:t>4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400050" algn="l"/>
                <a:tab pos="800100" algn="l"/>
                <a:tab pos="1201738" algn="l"/>
                <a:tab pos="1601788" algn="l"/>
                <a:tab pos="2003425" algn="l"/>
                <a:tab pos="2403475" algn="l"/>
                <a:tab pos="2805113" algn="l"/>
                <a:tab pos="3205163" algn="l"/>
                <a:tab pos="3606800" algn="l"/>
                <a:tab pos="4006850" algn="l"/>
                <a:tab pos="4408488" algn="l"/>
                <a:tab pos="4808538" algn="l"/>
                <a:tab pos="5210175" algn="l"/>
                <a:tab pos="5610225" algn="l"/>
                <a:tab pos="6011863" algn="l"/>
                <a:tab pos="6411913" algn="l"/>
                <a:tab pos="6813550" algn="l"/>
                <a:tab pos="7213600" algn="l"/>
                <a:tab pos="7615238" algn="l"/>
                <a:tab pos="8015288" algn="l"/>
              </a:tabLst>
            </a:pPr>
            <a:fld id="{1172B4A3-2149-4CF0-80F9-2630C68A5D1D}" type="slidenum">
              <a:rPr lang="en-GB" sz="1200">
                <a:solidFill>
                  <a:srgbClr val="000000"/>
                </a:solidFill>
              </a:rPr>
              <a:pPr algn="r">
                <a:tabLst>
                  <a:tab pos="0" algn="l"/>
                  <a:tab pos="400050" algn="l"/>
                  <a:tab pos="800100" algn="l"/>
                  <a:tab pos="1201738" algn="l"/>
                  <a:tab pos="1601788" algn="l"/>
                  <a:tab pos="2003425" algn="l"/>
                  <a:tab pos="2403475" algn="l"/>
                  <a:tab pos="2805113" algn="l"/>
                  <a:tab pos="3205163" algn="l"/>
                  <a:tab pos="3606800" algn="l"/>
                  <a:tab pos="4006850" algn="l"/>
                  <a:tab pos="4408488" algn="l"/>
                  <a:tab pos="4808538" algn="l"/>
                  <a:tab pos="5210175" algn="l"/>
                  <a:tab pos="5610225" algn="l"/>
                  <a:tab pos="6011863" algn="l"/>
                  <a:tab pos="6411913" algn="l"/>
                  <a:tab pos="6813550" algn="l"/>
                  <a:tab pos="7213600" algn="l"/>
                  <a:tab pos="7615238" algn="l"/>
                  <a:tab pos="8015288" algn="l"/>
                </a:tabLst>
              </a:pPr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150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ln/>
        </p:spPr>
      </p:sp>
      <p:sp>
        <p:nvSpPr>
          <p:cNvPr id="2151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22532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08B83-404E-4A27-86E7-BF475D22F8C0}" type="slidenum">
              <a:rPr lang="pt-PT" smtClean="0"/>
              <a:pPr/>
              <a:t>13</a:t>
            </a:fld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-95250"/>
            <a:ext cx="9143999" cy="5238750"/>
          </a:xfrm>
          <a:prstGeom prst="rect">
            <a:avLst/>
          </a:prstGeom>
          <a:solidFill>
            <a:srgbClr val="4E0E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676400" y="514350"/>
            <a:ext cx="7162800" cy="91440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fr-CH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Main title of presentation,</a:t>
            </a:r>
            <a:b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Always use as </a:t>
            </a: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slide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5943600" y="3943350"/>
            <a:ext cx="2303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YouthForChange PPT tmpl E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2266950"/>
            <a:ext cx="12529455" cy="1096327"/>
          </a:xfrm>
          <a:prstGeom prst="rect">
            <a:avLst/>
          </a:prstGeom>
          <a:effectLst>
            <a:reflection stA="300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13CC-06FC-7D42-871B-0440A4F4488E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1123950"/>
            <a:ext cx="3886200" cy="8382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0" tIns="45720" rIns="0" bIns="45720" rtlCol="0" anchor="t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400" b="1" kern="1200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</a:t>
            </a:r>
            <a:br>
              <a:rPr lang="fr-CH" dirty="0" smtClean="0"/>
            </a:br>
            <a:r>
              <a:rPr lang="fr-CH" dirty="0" smtClean="0"/>
              <a:t>Master title style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800600" y="2190750"/>
            <a:ext cx="3886199" cy="2286000"/>
          </a:xfrm>
          <a:prstGeom prst="rect">
            <a:avLst/>
          </a:prstGeom>
          <a:effectLst/>
        </p:spPr>
        <p:txBody>
          <a:bodyPr vert="horz" lIns="0" tIns="45720" rIns="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fr-CH" dirty="0" smtClean="0"/>
              <a:t>Click to edit Master </a:t>
            </a:r>
            <a:br>
              <a:rPr lang="fr-CH" dirty="0" smtClean="0"/>
            </a:br>
            <a:r>
              <a:rPr lang="fr-CH" dirty="0" smtClean="0"/>
              <a:t>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33400" y="1276350"/>
            <a:ext cx="3962400" cy="28956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6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fr-CH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67200" y="1352550"/>
            <a:ext cx="4419599" cy="8382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0" tIns="45720" rIns="0" bIns="45720" rtlCol="0" anchor="t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400" b="1" kern="1200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</a:t>
            </a:r>
            <a:br>
              <a:rPr lang="fr-CH" dirty="0" smtClean="0"/>
            </a:br>
            <a:r>
              <a:rPr lang="fr-CH" dirty="0" smtClean="0"/>
              <a:t>Master title style</a:t>
            </a:r>
            <a:endParaRPr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438400" y="1200150"/>
            <a:ext cx="1447800" cy="14478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fr-CH" dirty="0" smtClean="0"/>
              <a:t>Click icon to add picture</a:t>
            </a:r>
            <a:endParaRPr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2438400" y="3028950"/>
            <a:ext cx="1447800" cy="14478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fr-CH" dirty="0" smtClean="0"/>
              <a:t>Click icon to add picture</a:t>
            </a:r>
            <a:endParaRPr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533400" y="3028950"/>
            <a:ext cx="1447800" cy="14478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fr-CH" dirty="0" smtClean="0"/>
              <a:t>Click icon to add picture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643449"/>
            <a:ext cx="175260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dirty="0" smtClean="0"/>
              <a:t>Click to edit Master </a:t>
            </a:r>
            <a:br>
              <a:rPr lang="fr-CH" dirty="0" smtClean="0"/>
            </a:br>
            <a:r>
              <a:rPr lang="fr-CH" dirty="0" smtClean="0"/>
              <a:t>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267200" y="2419350"/>
            <a:ext cx="4419600" cy="23622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 smtClean="0"/>
              <a:t>Click to edit Master text style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0" y="1809750"/>
            <a:ext cx="1828799" cy="1752600"/>
          </a:xfrm>
          <a:prstGeom prst="rect">
            <a:avLst/>
          </a:prstGeom>
          <a:effectLst/>
        </p:spPr>
        <p:txBody>
          <a:bodyPr vert="horz" lIns="0" tIns="45720" rIns="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16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fr-CH" dirty="0" smtClean="0"/>
              <a:t>Click to edit Master </a:t>
            </a:r>
            <a:br>
              <a:rPr lang="fr-CH" dirty="0" smtClean="0"/>
            </a:br>
            <a:r>
              <a:rPr lang="fr-CH" dirty="0" smtClean="0"/>
              <a:t>title style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33400" y="1733550"/>
            <a:ext cx="1752600" cy="17526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bg1">
                <a:lumMod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fr-CH" dirty="0" smtClean="0"/>
              <a:t>Click icon to add picture</a:t>
            </a:r>
            <a:endParaRPr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667000" y="1733550"/>
            <a:ext cx="1752600" cy="17526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bg1">
                <a:lumMod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fr-CH" dirty="0" smtClean="0"/>
              <a:t>Click icon to add picture</a:t>
            </a:r>
            <a:endParaRPr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800600" y="1123950"/>
            <a:ext cx="1752600" cy="17526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bg1">
                <a:lumMod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fr-CH" dirty="0" smtClean="0"/>
              <a:t>Click icon to add picture</a:t>
            </a:r>
            <a:endParaRPr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867150"/>
            <a:ext cx="5638800" cy="8382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0" tIns="45720" rIns="0" bIns="45720" rtlCol="0" anchor="ctr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400" b="1" kern="1200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200150"/>
            <a:ext cx="5404104" cy="2209800"/>
          </a:xfrm>
          <a:prstGeom prst="roundRect">
            <a:avLst>
              <a:gd name="adj" fmla="val 10522"/>
            </a:avLst>
          </a:prstGeom>
          <a:gradFill flip="none" rotWithShape="1"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  <a:ln w="57150">
            <a:solidFill>
              <a:schemeClr val="bg1"/>
            </a:solidFill>
          </a:ln>
          <a:effectLst>
            <a:reflection blurRad="101600" stA="50000" endPos="18000" dir="5400000" sy="-100000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 anchor="ctr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2400" b="1" kern="120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54120"/>
            <a:ext cx="2133600" cy="208430"/>
          </a:xfrm>
        </p:spPr>
        <p:txBody>
          <a:bodyPr/>
          <a:lstStyle/>
          <a:p>
            <a:fld id="{9E4A3F5B-029D-954C-8D39-C15429DF5942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54120"/>
            <a:ext cx="2133600" cy="208430"/>
          </a:xfrm>
        </p:spPr>
        <p:txBody>
          <a:bodyPr/>
          <a:lstStyle/>
          <a:p>
            <a:fld id="{09D441ED-22D9-48D6-AD92-DEFB122789E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908329"/>
            <a:ext cx="6324600" cy="64462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dirty="0" smtClean="0"/>
              <a:t>Click to edit Master text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4932828"/>
            <a:ext cx="1905000" cy="209552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© World Scout Bureau Inc.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BE7D-E85F-C949-88A0-1704BAE10D9D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-96370"/>
            <a:ext cx="9143999" cy="5238750"/>
          </a:xfrm>
          <a:prstGeom prst="rect">
            <a:avLst/>
          </a:prstGeom>
          <a:solidFill>
            <a:srgbClr val="4E0E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1"/>
          <p:cNvSpPr>
            <a:spLocks noGrp="1"/>
          </p:cNvSpPr>
          <p:nvPr>
            <p:ph type="title" hasCustomPrompt="1"/>
          </p:nvPr>
        </p:nvSpPr>
        <p:spPr>
          <a:xfrm>
            <a:off x="1676399" y="514350"/>
            <a:ext cx="6934200" cy="91440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fr-CH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</a:t>
            </a:r>
            <a:b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Always use as </a:t>
            </a: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 slide </a:t>
            </a: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5943600" y="3943350"/>
            <a:ext cx="2303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YouthForChange PPT tmpl E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2266950"/>
            <a:ext cx="12529455" cy="1096327"/>
          </a:xfrm>
          <a:prstGeom prst="rect">
            <a:avLst/>
          </a:prstGeom>
          <a:effectLst>
            <a:reflection stA="30000" endPos="35000" dir="5400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581151"/>
            <a:ext cx="8305800" cy="1343656"/>
          </a:xfrm>
          <a:prstGeom prst="rect">
            <a:avLst/>
          </a:prstGeom>
        </p:spPr>
        <p:txBody>
          <a:bodyPr anchor="ctr" anchorCtr="0"/>
          <a:lstStyle>
            <a:lvl1pPr algn="ctr">
              <a:spcAft>
                <a:spcPts val="0"/>
              </a:spcAft>
              <a:defRPr sz="3600" b="1" cap="none" baseline="0">
                <a:solidFill>
                  <a:schemeClr val="tx2"/>
                </a:solidFill>
                <a:effectLst/>
              </a:defRPr>
            </a:lvl1pPr>
          </a:lstStyle>
          <a:p>
            <a:r>
              <a:rPr lang="fr-CH" dirty="0" smtClean="0"/>
              <a:t>Click to edit Master </a:t>
            </a:r>
            <a:br>
              <a:rPr lang="fr-CH" dirty="0" smtClean="0"/>
            </a:br>
            <a:r>
              <a:rPr lang="fr-CH" dirty="0" smtClean="0"/>
              <a:t>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350911"/>
            <a:ext cx="8153400" cy="416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9CC4-45DC-244C-8793-B9C95370924B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047750"/>
            <a:ext cx="3886200" cy="833178"/>
          </a:xfrm>
          <a:prstGeom prst="rect">
            <a:avLst/>
          </a:prstGeom>
        </p:spPr>
        <p:txBody>
          <a:bodyPr wrap="square" lIns="0" tIns="46800" rIns="0" bIns="46800" anchor="t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fr-CH" dirty="0" smtClean="0"/>
              <a:t>Click to edit</a:t>
            </a:r>
            <a:br>
              <a:rPr lang="fr-CH" dirty="0" smtClean="0"/>
            </a:br>
            <a:r>
              <a:rPr lang="fr-CH" dirty="0" smtClean="0"/>
              <a:t>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8E33-453D-6C4F-95B3-5387C50D32C9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2038350"/>
            <a:ext cx="3886200" cy="27432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 smtClean="0"/>
              <a:t>Click to edit Master text style 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0" y="2038350"/>
            <a:ext cx="3886200" cy="27432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 smtClean="0"/>
              <a:t>Click to edit Master text style 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1047750"/>
            <a:ext cx="3886200" cy="833438"/>
          </a:xfrm>
          <a:prstGeom prst="rect">
            <a:avLst/>
          </a:prstGeom>
        </p:spPr>
        <p:txBody>
          <a:bodyPr vert="horz" wrap="square" anchor="t"/>
          <a:lstStyle>
            <a:lvl1pPr marL="0" indent="-457200">
              <a:spcBef>
                <a:spcPts val="0"/>
              </a:spcBef>
              <a:buFont typeface="Arial"/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dirty="0" smtClean="0"/>
              <a:t>Click to edit</a:t>
            </a:r>
            <a:br>
              <a:rPr lang="fr-CH" dirty="0" smtClean="0"/>
            </a:br>
            <a:r>
              <a:rPr lang="fr-CH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47750"/>
            <a:ext cx="8153400" cy="762000"/>
          </a:xfrm>
          <a:prstGeom prst="rect">
            <a:avLst/>
          </a:prstGeom>
        </p:spPr>
        <p:txBody>
          <a:bodyPr lIns="0" tIns="46800" rIns="0" bIns="46800" anchor="t"/>
          <a:lstStyle>
            <a:lvl1pPr>
              <a:lnSpc>
                <a:spcPct val="100000"/>
              </a:lnSpc>
              <a:spcAft>
                <a:spcPts val="0"/>
              </a:spcAft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r-CH" dirty="0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45F7-6C64-1E4A-8BA6-40D142064810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2038350"/>
            <a:ext cx="3886200" cy="27432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 smtClean="0"/>
              <a:t>Click to edit Master text style 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0" y="2038350"/>
            <a:ext cx="3886200" cy="27432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 smtClean="0"/>
              <a:t>Click to edit Master text style 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47750"/>
            <a:ext cx="8153400" cy="457200"/>
          </a:xfrm>
          <a:prstGeom prst="rect">
            <a:avLst/>
          </a:prstGeom>
        </p:spPr>
        <p:txBody>
          <a:bodyPr lIns="0" tIns="46800" rIns="0" bIns="46800" anchor="t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fr-CH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9750"/>
            <a:ext cx="8153400" cy="29718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 smtClean="0"/>
              <a:t>Click to edit Master text style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943-9BE5-5142-A467-257385665D5E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276350"/>
            <a:ext cx="8153400" cy="3048000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0"/>
              </a:spcAft>
              <a:defRPr sz="3200" baseline="0"/>
            </a:lvl1pPr>
          </a:lstStyle>
          <a:p>
            <a:r>
              <a:rPr lang="fr-CH" dirty="0" smtClean="0"/>
              <a:t>Click to edit Master </a:t>
            </a:r>
            <a:br>
              <a:rPr lang="fr-CH" dirty="0" smtClean="0"/>
            </a:br>
            <a:r>
              <a:rPr lang="fr-CH" dirty="0" smtClean="0"/>
              <a:t>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7443-7A16-ED4F-B270-4DB807D057B1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47750"/>
            <a:ext cx="8153400" cy="457200"/>
          </a:xfrm>
          <a:prstGeom prst="rect">
            <a:avLst/>
          </a:prstGeom>
        </p:spPr>
        <p:txBody>
          <a:bodyPr lIns="0" tIns="46800" rIns="0" bIns="46800" anchor="t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fr-CH" dirty="0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DB98-725D-9E48-85D9-67C5D77CFB2B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800350"/>
            <a:ext cx="3124200" cy="5847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dirty="0" smtClean="0"/>
              <a:t>Click to edit Master </a:t>
            </a:r>
            <a:br>
              <a:rPr lang="fr-CH" dirty="0" smtClean="0"/>
            </a:br>
            <a:r>
              <a:rPr lang="fr-CH" dirty="0" smtClean="0"/>
              <a:t>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886200" y="1809750"/>
            <a:ext cx="4800600" cy="29718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 smtClean="0"/>
              <a:t>Click to edit Master text style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47750"/>
            <a:ext cx="8305800" cy="609600"/>
          </a:xfrm>
          <a:prstGeom prst="rect">
            <a:avLst/>
          </a:prstGeom>
        </p:spPr>
        <p:txBody>
          <a:bodyPr lIns="0" rIns="0" anchor="t"/>
          <a:lstStyle>
            <a:lvl1pPr algn="l">
              <a:lnSpc>
                <a:spcPct val="100000"/>
              </a:lnSpc>
              <a:defRPr sz="2400" b="1" baseline="0"/>
            </a:lvl1pPr>
          </a:lstStyle>
          <a:p>
            <a:r>
              <a:rPr lang="fr-CH" dirty="0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52E3-2BB4-154A-B654-AFA01D184FE8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8E2B-07B6-9B46-A912-72E4A6F39A13}" type="datetime1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1123950"/>
            <a:ext cx="3886200" cy="8382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0" tIns="45720" rIns="0" bIns="45720" rtlCol="0" anchor="t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400" b="1" kern="1200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</a:t>
            </a:r>
            <a:br>
              <a:rPr lang="fr-CH" dirty="0" smtClean="0"/>
            </a:br>
            <a:r>
              <a:rPr lang="fr-CH" dirty="0" smtClean="0"/>
              <a:t>Master 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33400" y="1276350"/>
            <a:ext cx="3962400" cy="28956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6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fr-CH" dirty="0" smtClean="0"/>
              <a:t>Click icon to add picture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00600" y="2190750"/>
            <a:ext cx="3886200" cy="25908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 smtClean="0"/>
              <a:t>Click to edit Master text style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2">
                <a:tint val="10000"/>
                <a:alpha val="80000"/>
                <a:satMod val="30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7"/>
          <p:cNvSpPr>
            <a:spLocks noChangeArrowheads="1"/>
          </p:cNvSpPr>
          <p:nvPr userDrawn="1"/>
        </p:nvSpPr>
        <p:spPr bwMode="auto">
          <a:xfrm>
            <a:off x="0" y="4939258"/>
            <a:ext cx="9144000" cy="204243"/>
          </a:xfrm>
          <a:prstGeom prst="rect">
            <a:avLst/>
          </a:prstGeom>
          <a:solidFill>
            <a:srgbClr val="4E0E8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950"/>
            <a:ext cx="2133600" cy="208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3DB75-C85A-6145-A5A9-63D324C9090B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4932828"/>
            <a:ext cx="1905000" cy="209552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defRPr sz="700" b="0" strike="noStrike" kern="100" cap="none" spc="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© World Scout Bureau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950"/>
            <a:ext cx="2133600" cy="208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F702A45-47BF-984A-A12C-FE3DF6400CA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YouthForChange PPT tmpl EN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4000" cy="800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5" r:id="rId2"/>
    <p:sldLayoutId id="2147483759" r:id="rId3"/>
    <p:sldLayoutId id="2147483763" r:id="rId4"/>
    <p:sldLayoutId id="2147483743" r:id="rId5"/>
    <p:sldLayoutId id="2147483748" r:id="rId6"/>
    <p:sldLayoutId id="2147483760" r:id="rId7"/>
    <p:sldLayoutId id="2147483750" r:id="rId8"/>
    <p:sldLayoutId id="2147483751" r:id="rId9"/>
    <p:sldLayoutId id="2147483762" r:id="rId10"/>
    <p:sldLayoutId id="2147483761" r:id="rId11"/>
    <p:sldLayoutId id="2147483757" r:id="rId12"/>
    <p:sldLayoutId id="2147483742" r:id="rId13"/>
    <p:sldLayoutId id="2147483749" r:id="rId14"/>
    <p:sldLayoutId id="2147483758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1800"/>
        </a:spcAft>
        <a:buNone/>
        <a:defRPr sz="2400" b="1" kern="120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1600" b="1" kern="1200" cap="none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ilizador\Desktop\Ryans-Well-Trailer%5bwww.savevid.com%5d.mp4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ilizador\Desktop\youth4changeavi.av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8.png"/><Relationship Id="rId18" Type="http://schemas.openxmlformats.org/officeDocument/2006/relationships/image" Target="../media/image13.jpeg"/><Relationship Id="rId3" Type="http://schemas.openxmlformats.org/officeDocument/2006/relationships/tags" Target="../tags/tag2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1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6.png"/><Relationship Id="rId5" Type="http://schemas.openxmlformats.org/officeDocument/2006/relationships/tags" Target="../tags/tag4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19" Type="http://schemas.openxmlformats.org/officeDocument/2006/relationships/image" Target="../media/image14.jpeg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676400" y="874390"/>
            <a:ext cx="7162800" cy="545232"/>
          </a:xfrm>
        </p:spPr>
        <p:txBody>
          <a:bodyPr/>
          <a:lstStyle/>
          <a:p>
            <a:pPr algn="r"/>
            <a:r>
              <a:rPr lang="en-US" sz="2400" dirty="0" smtClean="0"/>
              <a:t>Youth for Change – the concepts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2. </a:t>
            </a:r>
            <a:r>
              <a:rPr lang="pt-PT" dirty="0" err="1" smtClean="0"/>
              <a:t>The</a:t>
            </a:r>
            <a:r>
              <a:rPr lang="pt-PT" dirty="0" smtClean="0"/>
              <a:t> Social </a:t>
            </a:r>
            <a:r>
              <a:rPr lang="pt-PT" dirty="0" err="1" smtClean="0"/>
              <a:t>economy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err="1" smtClean="0"/>
              <a:t>Experience</a:t>
            </a:r>
            <a:r>
              <a:rPr lang="pt-PT" dirty="0" smtClean="0"/>
              <a:t> </a:t>
            </a:r>
            <a:r>
              <a:rPr lang="pt-PT" dirty="0" err="1" smtClean="0"/>
              <a:t>economy</a:t>
            </a:r>
            <a:r>
              <a:rPr lang="pt-PT" dirty="0" smtClean="0"/>
              <a:t> </a:t>
            </a:r>
            <a:r>
              <a:rPr lang="pt-PT" dirty="0" err="1" smtClean="0"/>
              <a:t>vs</a:t>
            </a:r>
            <a:r>
              <a:rPr lang="pt-PT" dirty="0" smtClean="0"/>
              <a:t> social </a:t>
            </a:r>
            <a:r>
              <a:rPr lang="pt-PT" dirty="0" err="1" smtClean="0"/>
              <a:t>economy</a:t>
            </a:r>
            <a:endParaRPr lang="pt-PT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influence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friends</a:t>
            </a:r>
            <a:endParaRPr lang="pt-PT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belonging</a:t>
            </a:r>
            <a:r>
              <a:rPr lang="pt-PT" dirty="0" smtClean="0"/>
              <a:t> to </a:t>
            </a:r>
            <a:r>
              <a:rPr lang="pt-PT" dirty="0" err="1" smtClean="0"/>
              <a:t>connecting</a:t>
            </a:r>
            <a:r>
              <a:rPr lang="pt-PT" dirty="0" smtClean="0"/>
              <a:t>; </a:t>
            </a:r>
            <a:r>
              <a:rPr lang="pt-PT" dirty="0" err="1" smtClean="0"/>
              <a:t>redefining</a:t>
            </a:r>
            <a:r>
              <a:rPr lang="pt-PT" dirty="0" smtClean="0"/>
              <a:t> </a:t>
            </a:r>
            <a:r>
              <a:rPr lang="pt-PT" dirty="0" err="1" smtClean="0"/>
              <a:t>friendship</a:t>
            </a:r>
            <a:endParaRPr lang="pt-PT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friends</a:t>
            </a:r>
            <a:r>
              <a:rPr lang="pt-PT" dirty="0" smtClean="0"/>
              <a:t> “</a:t>
            </a:r>
            <a:r>
              <a:rPr lang="pt-PT" dirty="0" err="1" smtClean="0"/>
              <a:t>arm</a:t>
            </a:r>
            <a:r>
              <a:rPr lang="pt-PT" dirty="0" smtClean="0"/>
              <a:t> </a:t>
            </a:r>
            <a:r>
              <a:rPr lang="pt-PT" dirty="0" err="1" smtClean="0"/>
              <a:t>race</a:t>
            </a:r>
            <a:r>
              <a:rPr lang="pt-PT" dirty="0" smtClean="0"/>
              <a:t>”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err="1" smtClean="0"/>
              <a:t>Your</a:t>
            </a:r>
            <a:r>
              <a:rPr lang="pt-PT" dirty="0" smtClean="0"/>
              <a:t> </a:t>
            </a:r>
            <a:r>
              <a:rPr lang="pt-PT" dirty="0" err="1" smtClean="0"/>
              <a:t>audience</a:t>
            </a:r>
            <a:r>
              <a:rPr lang="pt-PT" dirty="0" smtClean="0"/>
              <a:t> </a:t>
            </a:r>
            <a:r>
              <a:rPr lang="pt-PT" dirty="0" err="1" smtClean="0"/>
              <a:t>waits</a:t>
            </a:r>
            <a:r>
              <a:rPr lang="pt-PT" dirty="0" smtClean="0"/>
              <a:t>…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err="1" smtClean="0"/>
              <a:t>Pics</a:t>
            </a:r>
            <a:r>
              <a:rPr lang="pt-PT" dirty="0" smtClean="0"/>
              <a:t>,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didn’t</a:t>
            </a:r>
            <a:r>
              <a:rPr lang="pt-PT" dirty="0" smtClean="0"/>
              <a:t> </a:t>
            </a:r>
            <a:r>
              <a:rPr lang="pt-PT" dirty="0" err="1" smtClean="0"/>
              <a:t>happen</a:t>
            </a:r>
            <a:endParaRPr lang="pt-PT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err="1" smtClean="0"/>
              <a:t>Creativity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competition</a:t>
            </a:r>
            <a:endParaRPr lang="pt-PT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3.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truth</a:t>
            </a:r>
            <a:r>
              <a:rPr lang="pt-PT" dirty="0" smtClean="0"/>
              <a:t> </a:t>
            </a:r>
            <a:r>
              <a:rPr lang="pt-PT" dirty="0" err="1" smtClean="0"/>
              <a:t>hunters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err="1" smtClean="0"/>
              <a:t>Truth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very</a:t>
            </a:r>
            <a:r>
              <a:rPr lang="pt-PT" dirty="0" smtClean="0"/>
              <a:t> </a:t>
            </a:r>
            <a:r>
              <a:rPr lang="pt-PT" dirty="0" err="1" smtClean="0"/>
              <a:t>important</a:t>
            </a:r>
            <a:endParaRPr lang="pt-PT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err="1" smtClean="0"/>
              <a:t>Idols</a:t>
            </a:r>
            <a:r>
              <a:rPr lang="pt-PT" dirty="0" smtClean="0"/>
              <a:t> came </a:t>
            </a:r>
            <a:r>
              <a:rPr lang="pt-PT" dirty="0" err="1" smtClean="0"/>
              <a:t>down</a:t>
            </a:r>
            <a:r>
              <a:rPr lang="pt-PT" dirty="0" smtClean="0"/>
              <a:t> to </a:t>
            </a:r>
            <a:r>
              <a:rPr lang="pt-PT" dirty="0" err="1" smtClean="0"/>
              <a:t>earth</a:t>
            </a:r>
            <a:endParaRPr lang="pt-PT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err="1" smtClean="0"/>
              <a:t>Fame</a:t>
            </a:r>
            <a:r>
              <a:rPr lang="pt-PT" dirty="0" smtClean="0"/>
              <a:t>? </a:t>
            </a:r>
            <a:r>
              <a:rPr lang="pt-PT" dirty="0" err="1" smtClean="0"/>
              <a:t>Depends</a:t>
            </a:r>
            <a:r>
              <a:rPr lang="pt-PT" dirty="0" smtClean="0"/>
              <a:t> </a:t>
            </a:r>
            <a:r>
              <a:rPr lang="pt-PT" dirty="0" err="1" smtClean="0"/>
              <a:t>where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live…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err="1" smtClean="0"/>
              <a:t>Brands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substance</a:t>
            </a:r>
            <a:endParaRPr lang="pt-PT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4. Justice </a:t>
            </a:r>
            <a:r>
              <a:rPr lang="pt-PT" dirty="0" err="1" smtClean="0"/>
              <a:t>re-imagined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smtClean="0"/>
              <a:t>Social media </a:t>
            </a:r>
            <a:r>
              <a:rPr lang="pt-PT" dirty="0" err="1" smtClean="0"/>
              <a:t>and</a:t>
            </a:r>
            <a:r>
              <a:rPr lang="pt-PT" dirty="0" smtClean="0"/>
              <a:t> justice (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activism</a:t>
            </a:r>
            <a:r>
              <a:rPr lang="pt-PT" dirty="0" smtClean="0"/>
              <a:t>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err="1" smtClean="0"/>
              <a:t>Re-imagining</a:t>
            </a:r>
            <a:r>
              <a:rPr lang="pt-PT" dirty="0" smtClean="0"/>
              <a:t> </a:t>
            </a:r>
            <a:r>
              <a:rPr lang="pt-PT" dirty="0" err="1" smtClean="0"/>
              <a:t>personal</a:t>
            </a:r>
            <a:r>
              <a:rPr lang="pt-PT" dirty="0" smtClean="0"/>
              <a:t> justice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 err="1" smtClean="0"/>
              <a:t>Don’t</a:t>
            </a:r>
            <a:r>
              <a:rPr lang="pt-PT" dirty="0" smtClean="0"/>
              <a:t> </a:t>
            </a:r>
            <a:r>
              <a:rPr lang="pt-PT" dirty="0" err="1" smtClean="0"/>
              <a:t>promise</a:t>
            </a:r>
            <a:r>
              <a:rPr lang="pt-PT" dirty="0" smtClean="0"/>
              <a:t>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can’t</a:t>
            </a:r>
            <a:r>
              <a:rPr lang="pt-PT" dirty="0" smtClean="0"/>
              <a:t> </a:t>
            </a:r>
            <a:r>
              <a:rPr lang="pt-PT" dirty="0" err="1" smtClean="0"/>
              <a:t>deliver</a:t>
            </a:r>
            <a:endParaRPr lang="pt-PT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533400" y="843558"/>
            <a:ext cx="8153400" cy="457200"/>
          </a:xfrm>
        </p:spPr>
        <p:txBody>
          <a:bodyPr/>
          <a:lstStyle/>
          <a:p>
            <a:r>
              <a:rPr lang="pt-PT" sz="2000" dirty="0" err="1" smtClean="0"/>
              <a:t>Tomorrow</a:t>
            </a:r>
            <a:r>
              <a:rPr lang="pt-PT" sz="2000" dirty="0" smtClean="0"/>
              <a:t>?... </a:t>
            </a:r>
            <a:r>
              <a:rPr lang="pt-PT" sz="1600" dirty="0" smtClean="0"/>
              <a:t>(</a:t>
            </a:r>
            <a:r>
              <a:rPr lang="pt-PT" sz="1600" dirty="0" err="1" smtClean="0"/>
              <a:t>Trend</a:t>
            </a:r>
            <a:r>
              <a:rPr lang="pt-PT" sz="1600" dirty="0" smtClean="0"/>
              <a:t> Atlas, </a:t>
            </a:r>
            <a:r>
              <a:rPr lang="pt-PT" sz="1600" i="1" dirty="0" smtClean="0"/>
              <a:t>Anne Lise </a:t>
            </a:r>
            <a:r>
              <a:rPr lang="pt-PT" sz="1600" i="1" dirty="0" err="1" smtClean="0"/>
              <a:t>Kjaer</a:t>
            </a:r>
            <a:r>
              <a:rPr lang="pt-PT" sz="1600" i="1" dirty="0" smtClean="0"/>
              <a:t>)</a:t>
            </a:r>
            <a:endParaRPr lang="pt-PT" sz="2000" i="1" dirty="0" smtClean="0"/>
          </a:p>
        </p:txBody>
      </p:sp>
      <p:sp>
        <p:nvSpPr>
          <p:cNvPr id="14339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275160"/>
            <a:ext cx="8096250" cy="350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39751" y="3039839"/>
            <a:ext cx="2087563" cy="756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6011864" y="2031206"/>
            <a:ext cx="2376487" cy="810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3348039" y="2931790"/>
            <a:ext cx="2016125" cy="864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6372225" y="2895600"/>
            <a:ext cx="2160588" cy="864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3131840" y="2031206"/>
            <a:ext cx="2376487" cy="810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7092280" y="3796184"/>
            <a:ext cx="1800423" cy="810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704" y="2067694"/>
            <a:ext cx="5233826" cy="155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Can </a:t>
            </a:r>
            <a:r>
              <a:rPr lang="pt-PT" dirty="0" err="1" smtClean="0"/>
              <a:t>young</a:t>
            </a:r>
            <a:r>
              <a:rPr lang="pt-PT" dirty="0" smtClean="0"/>
              <a:t> </a:t>
            </a:r>
            <a:r>
              <a:rPr lang="pt-PT" dirty="0" err="1" smtClean="0"/>
              <a:t>people</a:t>
            </a:r>
            <a:r>
              <a:rPr lang="pt-PT" dirty="0" smtClean="0"/>
              <a:t> </a:t>
            </a:r>
            <a:r>
              <a:rPr lang="pt-PT" dirty="0" err="1" smtClean="0"/>
              <a:t>make</a:t>
            </a:r>
            <a:r>
              <a:rPr lang="pt-PT" dirty="0" smtClean="0"/>
              <a:t> a </a:t>
            </a:r>
            <a:r>
              <a:rPr lang="pt-PT" dirty="0" err="1" smtClean="0"/>
              <a:t>better</a:t>
            </a:r>
            <a:r>
              <a:rPr lang="pt-PT" dirty="0" smtClean="0"/>
              <a:t> </a:t>
            </a:r>
            <a:r>
              <a:rPr lang="pt-PT" dirty="0" err="1" smtClean="0"/>
              <a:t>world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827584" y="3283119"/>
            <a:ext cx="1965920" cy="584775"/>
          </a:xfrm>
        </p:spPr>
        <p:txBody>
          <a:bodyPr/>
          <a:lstStyle/>
          <a:p>
            <a:r>
              <a:rPr lang="pt-PT" dirty="0" err="1" smtClean="0"/>
              <a:t>Ryan</a:t>
            </a:r>
            <a:r>
              <a:rPr lang="pt-PT" dirty="0" smtClean="0"/>
              <a:t> </a:t>
            </a:r>
            <a:r>
              <a:rPr lang="pt-PT" dirty="0" err="1" smtClean="0"/>
              <a:t>Hreljac</a:t>
            </a:r>
            <a:r>
              <a:rPr lang="pt-PT" dirty="0" smtClean="0"/>
              <a:t>, 6 </a:t>
            </a:r>
          </a:p>
          <a:p>
            <a:r>
              <a:rPr lang="pt-PT" dirty="0" smtClean="0"/>
              <a:t>Canada</a:t>
            </a:r>
            <a:endParaRPr lang="pt-PT" dirty="0"/>
          </a:p>
        </p:txBody>
      </p:sp>
      <p:pic>
        <p:nvPicPr>
          <p:cNvPr id="7" name="Ryans-Well-Trailer[www.savevid.com].mp4">
            <a:hlinkClick r:id="" action="ppaction://media"/>
          </p:cNvPr>
          <p:cNvPicPr>
            <a:picLocks noGrp="1" noRot="1" noChangeAspect="1"/>
          </p:cNvPicPr>
          <p:nvPr>
            <p:ph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75857" y="1037668"/>
            <a:ext cx="4968552" cy="37264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004" y="1419622"/>
            <a:ext cx="209550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83840" y="987574"/>
            <a:ext cx="2303462" cy="584775"/>
          </a:xfrm>
        </p:spPr>
        <p:txBody>
          <a:bodyPr/>
          <a:lstStyle/>
          <a:p>
            <a:pPr algn="l">
              <a:defRPr/>
            </a:pPr>
            <a:r>
              <a:rPr lang="pt-PT" dirty="0" err="1" smtClean="0">
                <a:solidFill>
                  <a:schemeClr val="tx1"/>
                </a:solidFill>
              </a:rPr>
              <a:t>Emna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dirty="0" err="1" smtClean="0">
                <a:solidFill>
                  <a:schemeClr val="tx1"/>
                </a:solidFill>
              </a:rPr>
              <a:t>Fitouri</a:t>
            </a:r>
            <a:r>
              <a:rPr lang="pt-PT" dirty="0" smtClean="0">
                <a:solidFill>
                  <a:schemeClr val="tx1"/>
                </a:solidFill>
              </a:rPr>
              <a:t>, 21 </a:t>
            </a:r>
          </a:p>
          <a:p>
            <a:pPr algn="l">
              <a:defRPr/>
            </a:pPr>
            <a:r>
              <a:rPr lang="pt-PT" dirty="0" err="1" smtClean="0">
                <a:solidFill>
                  <a:schemeClr val="tx1"/>
                </a:solidFill>
              </a:rPr>
              <a:t>Tunisia</a:t>
            </a:r>
            <a:endParaRPr lang="pt-PT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355975" y="1829978"/>
            <a:ext cx="4295899" cy="2641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987574"/>
            <a:ext cx="1713052" cy="2163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3" name="CaixaDeTexto 6"/>
          <p:cNvSpPr txBox="1">
            <a:spLocks noChangeArrowheads="1"/>
          </p:cNvSpPr>
          <p:nvPr/>
        </p:nvSpPr>
        <p:spPr bwMode="auto">
          <a:xfrm>
            <a:off x="2195736" y="4568229"/>
            <a:ext cx="6528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/>
              <a:t>“Our future actions will be part of a process of building a new country”</a:t>
            </a:r>
            <a:endParaRPr lang="pt-PT" sz="1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42252" t="11161" r="25096" b="5681"/>
          <a:stretch>
            <a:fillRect/>
          </a:stretch>
        </p:blipFill>
        <p:spPr bwMode="auto">
          <a:xfrm>
            <a:off x="395536" y="1223098"/>
            <a:ext cx="2232248" cy="319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1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23528" y="2355726"/>
            <a:ext cx="2736304" cy="875928"/>
          </a:xfrm>
        </p:spPr>
        <p:txBody>
          <a:bodyPr/>
          <a:lstStyle/>
          <a:p>
            <a:r>
              <a:rPr lang="pt-PT" sz="2000" dirty="0" err="1" smtClean="0"/>
              <a:t>Youth</a:t>
            </a:r>
            <a:r>
              <a:rPr lang="pt-PT" sz="2000" dirty="0" smtClean="0"/>
              <a:t> for </a:t>
            </a:r>
            <a:r>
              <a:rPr lang="pt-PT" sz="2000" dirty="0" err="1" smtClean="0"/>
              <a:t>Change</a:t>
            </a:r>
            <a:r>
              <a:rPr lang="pt-PT" sz="2000" dirty="0" smtClean="0"/>
              <a:t>:</a:t>
            </a:r>
            <a:br>
              <a:rPr lang="pt-PT" sz="2000" dirty="0" smtClean="0"/>
            </a:br>
            <a:r>
              <a:rPr lang="pt-PT" sz="2000" dirty="0" smtClean="0"/>
              <a:t> </a:t>
            </a:r>
            <a:r>
              <a:rPr lang="pt-PT" sz="2000" dirty="0" err="1" smtClean="0"/>
              <a:t>why</a:t>
            </a:r>
            <a:r>
              <a:rPr lang="pt-PT" sz="2000" dirty="0" smtClean="0"/>
              <a:t>?</a:t>
            </a:r>
            <a:endParaRPr lang="pt-PT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youth4changeavi.avi">
            <a:hlinkClick r:id="" action="ppaction://media"/>
          </p:cNvPr>
          <p:cNvPicPr>
            <a:picLocks noGrp="1" noRot="1" noChangeAspect="1"/>
          </p:cNvPicPr>
          <p:nvPr>
            <p:ph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51920" y="987574"/>
            <a:ext cx="5076428" cy="380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000" dirty="0" err="1" smtClean="0"/>
              <a:t>We</a:t>
            </a:r>
            <a:r>
              <a:rPr lang="pt-PT" sz="2000" dirty="0" smtClean="0"/>
              <a:t> </a:t>
            </a:r>
            <a:r>
              <a:rPr lang="pt-PT" sz="2000" dirty="0" err="1" smtClean="0"/>
              <a:t>believe</a:t>
            </a:r>
            <a:r>
              <a:rPr lang="pt-PT" sz="2000" dirty="0" smtClean="0"/>
              <a:t>…</a:t>
            </a:r>
            <a:endParaRPr lang="pt-PT" sz="2000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i="1" dirty="0" smtClean="0"/>
              <a:t>Youth can be a tremendous source of </a:t>
            </a:r>
            <a:r>
              <a:rPr lang="en-US" sz="2000" b="1" i="1" dirty="0" smtClean="0">
                <a:solidFill>
                  <a:srgbClr val="FF0000"/>
                </a:solidFill>
              </a:rPr>
              <a:t>energy</a:t>
            </a:r>
            <a:r>
              <a:rPr lang="en-US" sz="2000" i="1" dirty="0" smtClean="0"/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creativity</a:t>
            </a:r>
            <a:r>
              <a:rPr lang="en-US" sz="2000" i="1" dirty="0" smtClean="0"/>
              <a:t> and </a:t>
            </a:r>
            <a:r>
              <a:rPr lang="en-US" sz="2000" b="1" i="1" dirty="0" smtClean="0">
                <a:solidFill>
                  <a:srgbClr val="FF0000"/>
                </a:solidFill>
              </a:rPr>
              <a:t>values</a:t>
            </a:r>
            <a:r>
              <a:rPr lang="en-US" sz="2000" i="1" dirty="0" smtClean="0"/>
              <a:t> that can shape a better future, both inside </a:t>
            </a:r>
            <a:r>
              <a:rPr lang="en-US" sz="2000" b="1" i="1" dirty="0" smtClean="0">
                <a:solidFill>
                  <a:srgbClr val="0070C0"/>
                </a:solidFill>
              </a:rPr>
              <a:t>Scouting</a:t>
            </a:r>
            <a:r>
              <a:rPr lang="en-US" sz="2000" i="1" dirty="0" smtClean="0"/>
              <a:t> and in the </a:t>
            </a:r>
            <a:r>
              <a:rPr lang="en-US" sz="2000" b="1" i="1" dirty="0" smtClean="0">
                <a:solidFill>
                  <a:srgbClr val="0070C0"/>
                </a:solidFill>
              </a:rPr>
              <a:t>World</a:t>
            </a:r>
            <a:r>
              <a:rPr lang="en-US" sz="2000" i="1" dirty="0" smtClean="0"/>
              <a:t>, through action in the </a:t>
            </a:r>
            <a:r>
              <a:rPr lang="en-US" sz="2000" b="1" i="1" dirty="0" smtClean="0">
                <a:solidFill>
                  <a:srgbClr val="00B050"/>
                </a:solidFill>
              </a:rPr>
              <a:t>local communities </a:t>
            </a:r>
            <a:r>
              <a:rPr lang="en-US" sz="2000" i="1" dirty="0" smtClean="0"/>
              <a:t>in which young people live in.</a:t>
            </a:r>
            <a:endParaRPr lang="pt-PT" sz="2000" i="1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704" y="2067694"/>
            <a:ext cx="5233826" cy="155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2915816" y="3651870"/>
            <a:ext cx="5256584" cy="504056"/>
            <a:chOff x="2915816" y="3651870"/>
            <a:chExt cx="5256584" cy="504056"/>
          </a:xfrm>
        </p:grpSpPr>
        <p:sp>
          <p:nvSpPr>
            <p:cNvPr id="6" name="Seta para a direita 5"/>
            <p:cNvSpPr/>
            <p:nvPr/>
          </p:nvSpPr>
          <p:spPr>
            <a:xfrm>
              <a:off x="2915816" y="3651870"/>
              <a:ext cx="4032448" cy="5040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164288" y="365187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err="1" smtClean="0">
                  <a:solidFill>
                    <a:srgbClr val="2076CD"/>
                  </a:solidFill>
                </a:rPr>
                <a:t>World</a:t>
              </a:r>
              <a:endParaRPr lang="pt-PT" b="1" dirty="0">
                <a:solidFill>
                  <a:srgbClr val="2076CD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33400" y="2211709"/>
            <a:ext cx="5766792" cy="504056"/>
            <a:chOff x="533400" y="2211709"/>
            <a:chExt cx="5766792" cy="504056"/>
          </a:xfrm>
        </p:grpSpPr>
        <p:sp>
          <p:nvSpPr>
            <p:cNvPr id="9" name="Seta para a direita 8"/>
            <p:cNvSpPr/>
            <p:nvPr/>
          </p:nvSpPr>
          <p:spPr>
            <a:xfrm rot="10800000">
              <a:off x="2267744" y="2211709"/>
              <a:ext cx="4032448" cy="5040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33400" y="2274426"/>
              <a:ext cx="1446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err="1" smtClean="0">
                  <a:solidFill>
                    <a:srgbClr val="2076CD"/>
                  </a:solidFill>
                </a:rPr>
                <a:t>Scouting</a:t>
              </a:r>
              <a:endParaRPr lang="pt-PT" b="1" dirty="0">
                <a:solidFill>
                  <a:srgbClr val="2076CD"/>
                </a:solidFill>
              </a:endParaRPr>
            </a:p>
          </p:txBody>
        </p:sp>
      </p:grpSp>
      <p:graphicFrame>
        <p:nvGraphicFramePr>
          <p:cNvPr id="10" name="Marcador de Posição de Conteúdo 9"/>
          <p:cNvGraphicFramePr>
            <a:graphicFrameLocks noGrp="1"/>
          </p:cNvGraphicFramePr>
          <p:nvPr>
            <p:ph idx="1"/>
          </p:nvPr>
        </p:nvGraphicFramePr>
        <p:xfrm>
          <a:off x="2411760" y="1504950"/>
          <a:ext cx="4320480" cy="342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33400" y="915566"/>
            <a:ext cx="8153400" cy="457200"/>
          </a:xfrm>
        </p:spPr>
        <p:txBody>
          <a:bodyPr/>
          <a:lstStyle/>
          <a:p>
            <a:pPr algn="ctr"/>
            <a:r>
              <a:rPr lang="pt-PT" dirty="0" err="1" smtClean="0"/>
              <a:t>Youth</a:t>
            </a:r>
            <a:r>
              <a:rPr lang="pt-PT" dirty="0" smtClean="0"/>
              <a:t> for </a:t>
            </a:r>
            <a:r>
              <a:rPr lang="pt-PT" dirty="0" err="1" smtClean="0"/>
              <a:t>Change</a:t>
            </a:r>
            <a:endParaRPr lang="pt-P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</p:nvPr>
        </p:nvGraphicFramePr>
        <p:xfrm>
          <a:off x="533400" y="1135742"/>
          <a:ext cx="81534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4544"/>
                <a:gridCol w="4618856"/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1600" b="1" dirty="0" err="1" smtClean="0">
                          <a:solidFill>
                            <a:schemeClr val="bg1"/>
                          </a:solidFill>
                        </a:rPr>
                        <a:t>Youth</a:t>
                      </a:r>
                      <a:r>
                        <a:rPr lang="pt-PT" sz="1600" b="1" baseline="0" dirty="0" smtClean="0">
                          <a:solidFill>
                            <a:schemeClr val="bg1"/>
                          </a:solidFill>
                        </a:rPr>
                        <a:t> in </a:t>
                      </a:r>
                      <a:r>
                        <a:rPr lang="pt-PT" sz="1600" b="1" baseline="0" dirty="0" err="1" smtClean="0">
                          <a:solidFill>
                            <a:schemeClr val="bg1"/>
                          </a:solidFill>
                        </a:rPr>
                        <a:t>decision</a:t>
                      </a:r>
                      <a:r>
                        <a:rPr lang="pt-PT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PT" sz="1600" b="1" baseline="0" dirty="0" err="1" smtClean="0">
                          <a:solidFill>
                            <a:schemeClr val="bg1"/>
                          </a:solidFill>
                        </a:rPr>
                        <a:t>making</a:t>
                      </a:r>
                      <a:endParaRPr lang="pt-PT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how</a:t>
                      </a:r>
                      <a:r>
                        <a:rPr lang="pt-PT" sz="1400" dirty="0" smtClean="0"/>
                        <a:t> can </a:t>
                      </a:r>
                      <a:r>
                        <a:rPr lang="pt-PT" sz="1400" dirty="0" err="1" smtClean="0"/>
                        <a:t>we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have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youth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participating</a:t>
                      </a:r>
                      <a:r>
                        <a:rPr lang="pt-PT" sz="1400" baseline="0" dirty="0" smtClean="0"/>
                        <a:t> more?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what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preparation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should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we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provide</a:t>
                      </a:r>
                      <a:r>
                        <a:rPr lang="pt-PT" sz="1400" baseline="0" dirty="0" smtClean="0"/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dirty="0" err="1" smtClean="0">
                          <a:solidFill>
                            <a:schemeClr val="bg1"/>
                          </a:solidFill>
                        </a:rPr>
                        <a:t>Intergenerational</a:t>
                      </a:r>
                      <a:r>
                        <a:rPr lang="pt-PT" sz="1600" b="1" dirty="0" smtClean="0">
                          <a:solidFill>
                            <a:schemeClr val="bg1"/>
                          </a:solidFill>
                        </a:rPr>
                        <a:t> dialogue</a:t>
                      </a:r>
                      <a:endParaRPr lang="pt-PT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how</a:t>
                      </a:r>
                      <a:r>
                        <a:rPr lang="pt-PT" sz="1400" dirty="0" smtClean="0"/>
                        <a:t> can </a:t>
                      </a:r>
                      <a:r>
                        <a:rPr lang="pt-PT" sz="1400" dirty="0" err="1" smtClean="0"/>
                        <a:t>we</a:t>
                      </a: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encourage</a:t>
                      </a: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better</a:t>
                      </a:r>
                      <a:r>
                        <a:rPr lang="pt-PT" sz="1400" baseline="0" dirty="0" smtClean="0"/>
                        <a:t> dialogue </a:t>
                      </a:r>
                      <a:r>
                        <a:rPr lang="pt-PT" sz="1400" baseline="0" dirty="0" err="1" smtClean="0"/>
                        <a:t>and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cooperation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between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generations</a:t>
                      </a:r>
                      <a:r>
                        <a:rPr lang="pt-PT" sz="1400" dirty="0" smtClean="0"/>
                        <a:t>?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what</a:t>
                      </a: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should</a:t>
                      </a: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be</a:t>
                      </a: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the</a:t>
                      </a: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adult</a:t>
                      </a:r>
                      <a:r>
                        <a:rPr lang="pt-PT" sz="1400" dirty="0" smtClean="0"/>
                        <a:t> leader role?</a:t>
                      </a:r>
                      <a:endParaRPr lang="pt-P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dirty="0" err="1" smtClean="0">
                          <a:solidFill>
                            <a:schemeClr val="bg1"/>
                          </a:solidFill>
                        </a:rPr>
                        <a:t>Youth</a:t>
                      </a:r>
                      <a:r>
                        <a:rPr lang="pt-PT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PT" sz="1600" b="1" dirty="0" err="1" smtClean="0">
                          <a:solidFill>
                            <a:schemeClr val="bg1"/>
                          </a:solidFill>
                        </a:rPr>
                        <a:t>changing</a:t>
                      </a:r>
                      <a:r>
                        <a:rPr lang="pt-PT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PT" sz="1600" b="1" dirty="0" err="1" smtClean="0">
                          <a:solidFill>
                            <a:schemeClr val="bg1"/>
                          </a:solidFill>
                        </a:rPr>
                        <a:t>communities</a:t>
                      </a:r>
                      <a:endParaRPr lang="pt-PT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400" dirty="0" smtClean="0"/>
                        <a:t> can </a:t>
                      </a:r>
                      <a:r>
                        <a:rPr lang="pt-PT" sz="1400" dirty="0" err="1" smtClean="0"/>
                        <a:t>youth</a:t>
                      </a: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be</a:t>
                      </a: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active</a:t>
                      </a: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agents</a:t>
                      </a: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of</a:t>
                      </a: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change</a:t>
                      </a:r>
                      <a:r>
                        <a:rPr lang="pt-PT" sz="1400" dirty="0" smtClean="0"/>
                        <a:t> TODAY?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what</a:t>
                      </a:r>
                      <a:r>
                        <a:rPr lang="pt-PT" sz="1400" dirty="0" smtClean="0"/>
                        <a:t> can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they</a:t>
                      </a:r>
                      <a:r>
                        <a:rPr lang="pt-PT" sz="1400" baseline="0" dirty="0" smtClean="0"/>
                        <a:t> do? (</a:t>
                      </a:r>
                      <a:r>
                        <a:rPr lang="pt-PT" sz="1400" baseline="0" dirty="0" err="1" smtClean="0"/>
                        <a:t>or</a:t>
                      </a:r>
                      <a:r>
                        <a:rPr lang="pt-PT" sz="1400" baseline="0" dirty="0" smtClean="0"/>
                        <a:t> are </a:t>
                      </a:r>
                      <a:r>
                        <a:rPr lang="pt-PT" sz="1400" baseline="0" dirty="0" err="1" smtClean="0"/>
                        <a:t>doing</a:t>
                      </a:r>
                      <a:r>
                        <a:rPr lang="pt-PT" sz="1400" baseline="0" dirty="0" smtClean="0"/>
                        <a:t>)</a:t>
                      </a:r>
                      <a:endParaRPr lang="pt-P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dirty="0" err="1" smtClean="0">
                          <a:solidFill>
                            <a:schemeClr val="bg1"/>
                          </a:solidFill>
                        </a:rPr>
                        <a:t>Skills</a:t>
                      </a:r>
                      <a:r>
                        <a:rPr lang="pt-PT" sz="1600" b="1" dirty="0" smtClean="0">
                          <a:solidFill>
                            <a:schemeClr val="bg1"/>
                          </a:solidFill>
                        </a:rPr>
                        <a:t> for </a:t>
                      </a:r>
                      <a:r>
                        <a:rPr lang="pt-PT" sz="1600" b="1" dirty="0" err="1" smtClean="0">
                          <a:solidFill>
                            <a:schemeClr val="bg1"/>
                          </a:solidFill>
                        </a:rPr>
                        <a:t>Life</a:t>
                      </a:r>
                      <a:endParaRPr lang="pt-PT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what</a:t>
                      </a: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skills</a:t>
                      </a:r>
                      <a:r>
                        <a:rPr lang="pt-PT" sz="1400" dirty="0" smtClean="0"/>
                        <a:t> </a:t>
                      </a:r>
                      <a:r>
                        <a:rPr lang="pt-PT" sz="1400" dirty="0" err="1" smtClean="0"/>
                        <a:t>should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Scouting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provide</a:t>
                      </a:r>
                      <a:r>
                        <a:rPr lang="pt-PT" sz="1400" baseline="0" dirty="0" smtClean="0"/>
                        <a:t> for </a:t>
                      </a:r>
                      <a:r>
                        <a:rPr lang="pt-PT" sz="1400" baseline="0" dirty="0" err="1" smtClean="0"/>
                        <a:t>young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people</a:t>
                      </a:r>
                      <a:r>
                        <a:rPr lang="pt-PT" sz="1400" baseline="0" dirty="0" smtClean="0"/>
                        <a:t> to </a:t>
                      </a:r>
                      <a:r>
                        <a:rPr lang="pt-PT" sz="1400" baseline="0" dirty="0" err="1" smtClean="0"/>
                        <a:t>have</a:t>
                      </a:r>
                      <a:r>
                        <a:rPr lang="pt-PT" sz="1400" baseline="0" dirty="0" smtClean="0"/>
                        <a:t> na </a:t>
                      </a:r>
                      <a:r>
                        <a:rPr lang="pt-PT" sz="1400" baseline="0" dirty="0" err="1" smtClean="0"/>
                        <a:t>impact</a:t>
                      </a:r>
                      <a:r>
                        <a:rPr lang="pt-PT" sz="1400" baseline="0" dirty="0" smtClean="0"/>
                        <a:t>?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how</a:t>
                      </a:r>
                      <a:r>
                        <a:rPr lang="pt-PT" sz="1400" baseline="0" dirty="0" smtClean="0"/>
                        <a:t> can </a:t>
                      </a:r>
                      <a:r>
                        <a:rPr lang="pt-PT" sz="1400" baseline="0" dirty="0" err="1" smtClean="0"/>
                        <a:t>we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better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empower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youth</a:t>
                      </a:r>
                      <a:r>
                        <a:rPr lang="pt-PT" sz="1400" baseline="0" dirty="0" smtClean="0"/>
                        <a:t>?</a:t>
                      </a:r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3400" y="4227934"/>
            <a:ext cx="8153400" cy="704894"/>
          </a:xfrm>
        </p:spPr>
        <p:txBody>
          <a:bodyPr/>
          <a:lstStyle/>
          <a:p>
            <a:r>
              <a:rPr lang="en-US" sz="1600" dirty="0" smtClean="0"/>
              <a:t>Youth Participation, Youth Empowerment, Youth Leadership, Active Citizenship, Intergenerational dialogue, Advocacy, Peer Education…</a:t>
            </a:r>
            <a:endParaRPr lang="pt-PT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704" y="2067694"/>
            <a:ext cx="5233826" cy="155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How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world</a:t>
            </a:r>
            <a:r>
              <a:rPr lang="pt-PT" dirty="0" smtClean="0"/>
              <a:t> </a:t>
            </a:r>
            <a:r>
              <a:rPr lang="pt-PT" dirty="0" err="1" smtClean="0"/>
              <a:t>today</a:t>
            </a:r>
            <a:r>
              <a:rPr lang="pt-PT" dirty="0" smtClean="0"/>
              <a:t>? </a:t>
            </a:r>
            <a:r>
              <a:rPr lang="pt-PT" sz="3200" i="1" dirty="0" smtClean="0"/>
              <a:t>(</a:t>
            </a:r>
            <a:r>
              <a:rPr lang="pt-PT" sz="3200" i="1" dirty="0" err="1" smtClean="0"/>
              <a:t>yours</a:t>
            </a:r>
            <a:r>
              <a:rPr lang="pt-PT" sz="3200" i="1" dirty="0" smtClean="0"/>
              <a:t>)</a:t>
            </a:r>
            <a:endParaRPr lang="pt-PT" i="1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challenges</a:t>
            </a:r>
            <a:r>
              <a:rPr lang="pt-PT" dirty="0" smtClean="0"/>
              <a:t>?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opportunities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 hidden="1"/>
          <p:cNvGraphicFramePr>
            <a:graphicFrameLocks noChangeAspect="1"/>
          </p:cNvGraphicFramePr>
          <p:nvPr/>
        </p:nvGraphicFramePr>
        <p:xfrm>
          <a:off x="1" y="1"/>
          <a:ext cx="144463" cy="108347"/>
        </p:xfrm>
        <a:graphic>
          <a:graphicData uri="http://schemas.openxmlformats.org/presentationml/2006/ole">
            <p:oleObj spid="_x0000_s6146" name="think-cell Slide" r:id="rId9" imgW="360" imgH="360" progId="">
              <p:embed/>
            </p:oleObj>
          </a:graphicData>
        </a:graphic>
      </p:graphicFrame>
      <p:pic>
        <p:nvPicPr>
          <p:cNvPr id="1027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50826" y="2625328"/>
            <a:ext cx="24098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 rot="461583">
            <a:off x="5865813" y="1362075"/>
            <a:ext cx="2951162" cy="174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003801" y="3003798"/>
            <a:ext cx="3870325" cy="184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 rot="-457203">
            <a:off x="2987675" y="2139554"/>
            <a:ext cx="2306638" cy="12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https://encrypted-tbn3.google.com/images?q=tbn:ANd9GcSaNyQiecvuuwcaxnHdx89M2NNoHt11q-M0A5wT7CgREJnd1ucflQ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81384">
            <a:off x="584200" y="1452562"/>
            <a:ext cx="2476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 descr="https://encrypted-tbn2.google.com/images?q=tbn:ANd9GcSiFa4L3NkzxUtPFFhB02EGTzaZLw1nKY1HcSVi8szCCBChynMlT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5651" y="3868341"/>
            <a:ext cx="2162175" cy="6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635376" y="1329929"/>
            <a:ext cx="1662113" cy="93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endParaRPr lang="pt-PT" sz="32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7"/>
          <a:srcRect l="8586" r="8586"/>
          <a:stretch>
            <a:fillRect/>
          </a:stretch>
        </p:blipFill>
        <p:spPr>
          <a:xfrm>
            <a:off x="6227763" y="2518172"/>
            <a:ext cx="2584450" cy="14525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3203575" y="3381375"/>
            <a:ext cx="2305050" cy="1343025"/>
            <a:chOff x="5004048" y="1844675"/>
            <a:chExt cx="3009415" cy="2294132"/>
          </a:xfrm>
        </p:grpSpPr>
        <p:pic>
          <p:nvPicPr>
            <p:cNvPr id="1037" name="Picture 8" descr="https://encrypted-tbn1.google.com/images?q=tbn:ANd9GcTq7bXURc5OSFJzBJ5wWT-Nb46u7hGM5MC5tZ66BCkcQDbRt-LYIg"/>
            <p:cNvPicPr>
              <a:picLocks noChangeAspect="1" noChangeArrowheads="1"/>
            </p:cNvPicPr>
            <p:nvPr/>
          </p:nvPicPr>
          <p:blipFill>
            <a:blip r:embed="rId18"/>
            <a:srcRect r="48331"/>
            <a:stretch>
              <a:fillRect/>
            </a:stretch>
          </p:blipFill>
          <p:spPr bwMode="auto">
            <a:xfrm>
              <a:off x="5004048" y="1844825"/>
              <a:ext cx="1410047" cy="2293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6" descr="https://encrypted-tbn2.google.com/images?q=tbn:ANd9GcTwl1i_dkpo5TPK6JgtfyNDGs2eCuLNBUs0u7twOmdKaBH01cYI"/>
            <p:cNvPicPr>
              <a:picLocks noChangeAspect="1" noChangeArrowheads="1"/>
            </p:cNvPicPr>
            <p:nvPr/>
          </p:nvPicPr>
          <p:blipFill>
            <a:blip r:embed="rId19"/>
            <a:srcRect l="44936"/>
            <a:stretch>
              <a:fillRect/>
            </a:stretch>
          </p:blipFill>
          <p:spPr bwMode="auto">
            <a:xfrm>
              <a:off x="6372200" y="1844675"/>
              <a:ext cx="1641263" cy="2232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533400" y="915566"/>
            <a:ext cx="8153400" cy="457200"/>
          </a:xfrm>
        </p:spPr>
        <p:txBody>
          <a:bodyPr/>
          <a:lstStyle/>
          <a:p>
            <a:r>
              <a:rPr lang="pt-PT" dirty="0" err="1" smtClean="0"/>
              <a:t>Words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today</a:t>
            </a:r>
            <a:r>
              <a:rPr lang="pt-PT" dirty="0" smtClean="0"/>
              <a:t>...</a:t>
            </a:r>
            <a:endParaRPr lang="pt-PT" dirty="0" smtClean="0"/>
          </a:p>
        </p:txBody>
      </p:sp>
      <p:grpSp>
        <p:nvGrpSpPr>
          <p:cNvPr id="2" name="Grupo 31"/>
          <p:cNvGrpSpPr>
            <a:grpSpLocks/>
          </p:cNvGrpSpPr>
          <p:nvPr/>
        </p:nvGrpSpPr>
        <p:grpSpPr bwMode="auto">
          <a:xfrm>
            <a:off x="323850" y="1329928"/>
            <a:ext cx="8820150" cy="3385445"/>
            <a:chOff x="323528" y="1773238"/>
            <a:chExt cx="8820472" cy="4513574"/>
          </a:xfrm>
        </p:grpSpPr>
        <p:sp>
          <p:nvSpPr>
            <p:cNvPr id="13316" name="CaixaDeTexto 3"/>
            <p:cNvSpPr txBox="1">
              <a:spLocks noChangeArrowheads="1"/>
            </p:cNvSpPr>
            <p:nvPr/>
          </p:nvSpPr>
          <p:spPr bwMode="auto">
            <a:xfrm>
              <a:off x="323528" y="2132857"/>
              <a:ext cx="1871662" cy="69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 dirty="0" err="1">
                  <a:solidFill>
                    <a:srgbClr val="002060"/>
                  </a:solidFill>
                </a:rPr>
                <a:t>Values</a:t>
              </a:r>
              <a:endParaRPr lang="pt-PT" sz="1400" dirty="0">
                <a:solidFill>
                  <a:srgbClr val="002060"/>
                </a:solidFill>
              </a:endParaRPr>
            </a:p>
            <a:p>
              <a:r>
                <a:rPr lang="pt-PT" sz="1400" dirty="0">
                  <a:solidFill>
                    <a:srgbClr val="002060"/>
                  </a:solidFill>
                </a:rPr>
                <a:t>- </a:t>
              </a:r>
              <a:r>
                <a:rPr lang="pt-PT" sz="1400" dirty="0" err="1">
                  <a:solidFill>
                    <a:srgbClr val="002060"/>
                  </a:solidFill>
                </a:rPr>
                <a:t>family</a:t>
              </a:r>
              <a:endParaRPr lang="pt-PT" sz="1400" dirty="0">
                <a:solidFill>
                  <a:srgbClr val="002060"/>
                </a:solidFill>
              </a:endParaRPr>
            </a:p>
          </p:txBody>
        </p:sp>
        <p:sp>
          <p:nvSpPr>
            <p:cNvPr id="13317" name="CaixaDeTexto 4"/>
            <p:cNvSpPr txBox="1">
              <a:spLocks noChangeArrowheads="1"/>
            </p:cNvSpPr>
            <p:nvPr/>
          </p:nvSpPr>
          <p:spPr bwMode="auto">
            <a:xfrm>
              <a:off x="3779838" y="4076699"/>
              <a:ext cx="1871662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Happyness</a:t>
              </a:r>
            </a:p>
          </p:txBody>
        </p:sp>
        <p:sp>
          <p:nvSpPr>
            <p:cNvPr id="13318" name="CaixaDeTexto 5"/>
            <p:cNvSpPr txBox="1">
              <a:spLocks noChangeArrowheads="1"/>
            </p:cNvSpPr>
            <p:nvPr/>
          </p:nvSpPr>
          <p:spPr bwMode="auto">
            <a:xfrm>
              <a:off x="2700338" y="4437063"/>
              <a:ext cx="1871662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Networks</a:t>
              </a:r>
            </a:p>
          </p:txBody>
        </p:sp>
        <p:sp>
          <p:nvSpPr>
            <p:cNvPr id="13319" name="CaixaDeTexto 6"/>
            <p:cNvSpPr txBox="1">
              <a:spLocks noChangeArrowheads="1"/>
            </p:cNvSpPr>
            <p:nvPr/>
          </p:nvSpPr>
          <p:spPr bwMode="auto">
            <a:xfrm>
              <a:off x="2483768" y="5661247"/>
              <a:ext cx="1871662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Pragmatism</a:t>
              </a:r>
            </a:p>
          </p:txBody>
        </p:sp>
        <p:sp>
          <p:nvSpPr>
            <p:cNvPr id="13320" name="CaixaDeTexto 7"/>
            <p:cNvSpPr txBox="1">
              <a:spLocks noChangeArrowheads="1"/>
            </p:cNvSpPr>
            <p:nvPr/>
          </p:nvSpPr>
          <p:spPr bwMode="auto">
            <a:xfrm>
              <a:off x="468313" y="5157788"/>
              <a:ext cx="1223962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Anxiety</a:t>
              </a:r>
            </a:p>
          </p:txBody>
        </p:sp>
        <p:sp>
          <p:nvSpPr>
            <p:cNvPr id="13321" name="CaixaDeTexto 8"/>
            <p:cNvSpPr txBox="1">
              <a:spLocks noChangeArrowheads="1"/>
            </p:cNvSpPr>
            <p:nvPr/>
          </p:nvSpPr>
          <p:spPr bwMode="auto">
            <a:xfrm>
              <a:off x="6227763" y="4652964"/>
              <a:ext cx="1873250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Demography</a:t>
              </a:r>
            </a:p>
          </p:txBody>
        </p:sp>
        <p:sp>
          <p:nvSpPr>
            <p:cNvPr id="13322" name="CaixaDeTexto 9"/>
            <p:cNvSpPr txBox="1">
              <a:spLocks noChangeArrowheads="1"/>
            </p:cNvSpPr>
            <p:nvPr/>
          </p:nvSpPr>
          <p:spPr bwMode="auto">
            <a:xfrm>
              <a:off x="4284663" y="3357563"/>
              <a:ext cx="1871662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Complexity</a:t>
              </a:r>
            </a:p>
          </p:txBody>
        </p:sp>
        <p:sp>
          <p:nvSpPr>
            <p:cNvPr id="13323" name="CaixaDeTexto 10"/>
            <p:cNvSpPr txBox="1">
              <a:spLocks noChangeArrowheads="1"/>
            </p:cNvSpPr>
            <p:nvPr/>
          </p:nvSpPr>
          <p:spPr bwMode="auto">
            <a:xfrm>
              <a:off x="395288" y="3644900"/>
              <a:ext cx="1873250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Health</a:t>
              </a:r>
            </a:p>
          </p:txBody>
        </p:sp>
        <p:sp>
          <p:nvSpPr>
            <p:cNvPr id="13324" name="CaixaDeTexto 11"/>
            <p:cNvSpPr txBox="1">
              <a:spLocks noChangeArrowheads="1"/>
            </p:cNvSpPr>
            <p:nvPr/>
          </p:nvSpPr>
          <p:spPr bwMode="auto">
            <a:xfrm>
              <a:off x="755650" y="4221163"/>
              <a:ext cx="1871663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Family vs Society</a:t>
              </a:r>
            </a:p>
          </p:txBody>
        </p:sp>
        <p:sp>
          <p:nvSpPr>
            <p:cNvPr id="13325" name="CaixaDeTexto 12"/>
            <p:cNvSpPr txBox="1">
              <a:spLocks noChangeArrowheads="1"/>
            </p:cNvSpPr>
            <p:nvPr/>
          </p:nvSpPr>
          <p:spPr bwMode="auto">
            <a:xfrm>
              <a:off x="755650" y="5661025"/>
              <a:ext cx="1871663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Well-being</a:t>
              </a:r>
            </a:p>
          </p:txBody>
        </p:sp>
        <p:sp>
          <p:nvSpPr>
            <p:cNvPr id="13326" name="CaixaDeTexto 13"/>
            <p:cNvSpPr txBox="1">
              <a:spLocks noChangeArrowheads="1"/>
            </p:cNvSpPr>
            <p:nvPr/>
          </p:nvSpPr>
          <p:spPr bwMode="auto">
            <a:xfrm>
              <a:off x="2124075" y="3644900"/>
              <a:ext cx="1871663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Crowd sourcing</a:t>
              </a:r>
            </a:p>
          </p:txBody>
        </p:sp>
        <p:sp>
          <p:nvSpPr>
            <p:cNvPr id="13327" name="CaixaDeTexto 14"/>
            <p:cNvSpPr txBox="1">
              <a:spLocks noChangeArrowheads="1"/>
            </p:cNvSpPr>
            <p:nvPr/>
          </p:nvSpPr>
          <p:spPr bwMode="auto">
            <a:xfrm>
              <a:off x="5076056" y="2636912"/>
              <a:ext cx="1871663" cy="69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Multiple membership</a:t>
              </a:r>
            </a:p>
          </p:txBody>
        </p:sp>
        <p:sp>
          <p:nvSpPr>
            <p:cNvPr id="13328" name="CaixaDeTexto 15"/>
            <p:cNvSpPr txBox="1">
              <a:spLocks noChangeArrowheads="1"/>
            </p:cNvSpPr>
            <p:nvPr/>
          </p:nvSpPr>
          <p:spPr bwMode="auto">
            <a:xfrm>
              <a:off x="3203575" y="2781301"/>
              <a:ext cx="1873250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Connectivity</a:t>
              </a:r>
            </a:p>
          </p:txBody>
        </p:sp>
        <p:sp>
          <p:nvSpPr>
            <p:cNvPr id="13329" name="CaixaDeTexto 16"/>
            <p:cNvSpPr txBox="1">
              <a:spLocks noChangeArrowheads="1"/>
            </p:cNvSpPr>
            <p:nvPr/>
          </p:nvSpPr>
          <p:spPr bwMode="auto">
            <a:xfrm>
              <a:off x="7272337" y="3717031"/>
              <a:ext cx="1871663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Communication</a:t>
              </a:r>
            </a:p>
          </p:txBody>
        </p:sp>
        <p:sp>
          <p:nvSpPr>
            <p:cNvPr id="13330" name="CaixaDeTexto 17"/>
            <p:cNvSpPr txBox="1">
              <a:spLocks noChangeArrowheads="1"/>
            </p:cNvSpPr>
            <p:nvPr/>
          </p:nvSpPr>
          <p:spPr bwMode="auto">
            <a:xfrm>
              <a:off x="5508104" y="3644900"/>
              <a:ext cx="2881313" cy="984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Uncertainty</a:t>
              </a:r>
            </a:p>
            <a:p>
              <a:pPr>
                <a:buFontTx/>
                <a:buChar char="-"/>
              </a:pPr>
              <a:r>
                <a:rPr lang="pt-PT" sz="1400">
                  <a:solidFill>
                    <a:srgbClr val="002060"/>
                  </a:solidFill>
                </a:rPr>
                <a:t>Anxiety</a:t>
              </a:r>
            </a:p>
            <a:p>
              <a:pPr>
                <a:buFontTx/>
                <a:buChar char="-"/>
              </a:pPr>
              <a:r>
                <a:rPr lang="pt-PT" sz="1400">
                  <a:solidFill>
                    <a:srgbClr val="002060"/>
                  </a:solidFill>
                </a:rPr>
                <a:t> (lack of) sense of future</a:t>
              </a:r>
            </a:p>
          </p:txBody>
        </p:sp>
        <p:sp>
          <p:nvSpPr>
            <p:cNvPr id="13331" name="CaixaDeTexto 18"/>
            <p:cNvSpPr txBox="1">
              <a:spLocks noChangeArrowheads="1"/>
            </p:cNvSpPr>
            <p:nvPr/>
          </p:nvSpPr>
          <p:spPr bwMode="auto">
            <a:xfrm>
              <a:off x="3995738" y="4724399"/>
              <a:ext cx="2089150" cy="69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Entrepreneurship</a:t>
              </a:r>
            </a:p>
            <a:p>
              <a:r>
                <a:rPr lang="pt-PT" sz="1400">
                  <a:solidFill>
                    <a:srgbClr val="002060"/>
                  </a:solidFill>
                </a:rPr>
                <a:t>(employability)</a:t>
              </a:r>
            </a:p>
          </p:txBody>
        </p:sp>
        <p:sp>
          <p:nvSpPr>
            <p:cNvPr id="13332" name="CaixaDeTexto 19"/>
            <p:cNvSpPr txBox="1">
              <a:spLocks noChangeArrowheads="1"/>
            </p:cNvSpPr>
            <p:nvPr/>
          </p:nvSpPr>
          <p:spPr bwMode="auto">
            <a:xfrm>
              <a:off x="1187450" y="2924175"/>
              <a:ext cx="1871663" cy="69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Mixing (people, cultures, …)</a:t>
              </a:r>
            </a:p>
          </p:txBody>
        </p:sp>
        <p:sp>
          <p:nvSpPr>
            <p:cNvPr id="13333" name="CaixaDeTexto 20"/>
            <p:cNvSpPr txBox="1">
              <a:spLocks noChangeArrowheads="1"/>
            </p:cNvSpPr>
            <p:nvPr/>
          </p:nvSpPr>
          <p:spPr bwMode="auto">
            <a:xfrm>
              <a:off x="1979613" y="5157788"/>
              <a:ext cx="1871662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Collaboration</a:t>
              </a:r>
            </a:p>
          </p:txBody>
        </p:sp>
        <p:sp>
          <p:nvSpPr>
            <p:cNvPr id="13334" name="CaixaDeTexto 21"/>
            <p:cNvSpPr txBox="1">
              <a:spLocks noChangeArrowheads="1"/>
            </p:cNvSpPr>
            <p:nvPr/>
          </p:nvSpPr>
          <p:spPr bwMode="auto">
            <a:xfrm>
              <a:off x="1476375" y="1916113"/>
              <a:ext cx="1871663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Mobility</a:t>
              </a:r>
            </a:p>
          </p:txBody>
        </p:sp>
        <p:cxnSp>
          <p:nvCxnSpPr>
            <p:cNvPr id="24" name="Conexão recta unidireccional 23"/>
            <p:cNvCxnSpPr/>
            <p:nvPr/>
          </p:nvCxnSpPr>
          <p:spPr>
            <a:xfrm>
              <a:off x="1907911" y="2420887"/>
              <a:ext cx="0" cy="5762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6" name="CaixaDeTexto 24"/>
            <p:cNvSpPr txBox="1">
              <a:spLocks noChangeArrowheads="1"/>
            </p:cNvSpPr>
            <p:nvPr/>
          </p:nvSpPr>
          <p:spPr bwMode="auto">
            <a:xfrm>
              <a:off x="2555875" y="1844675"/>
              <a:ext cx="2447925" cy="69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Lack of meaning</a:t>
              </a:r>
            </a:p>
            <a:p>
              <a:r>
                <a:rPr lang="pt-PT" sz="1400">
                  <a:solidFill>
                    <a:srgbClr val="002060"/>
                  </a:solidFill>
                </a:rPr>
                <a:t>(religion/spirituality  </a:t>
              </a:r>
            </a:p>
          </p:txBody>
        </p:sp>
        <p:sp>
          <p:nvSpPr>
            <p:cNvPr id="13337" name="CaixaDeTexto 25"/>
            <p:cNvSpPr txBox="1">
              <a:spLocks noChangeArrowheads="1"/>
            </p:cNvSpPr>
            <p:nvPr/>
          </p:nvSpPr>
          <p:spPr bwMode="auto">
            <a:xfrm>
              <a:off x="4499992" y="5589240"/>
              <a:ext cx="2089150" cy="69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Social position</a:t>
              </a:r>
            </a:p>
            <a:p>
              <a:r>
                <a:rPr lang="pt-PT" sz="1400">
                  <a:solidFill>
                    <a:srgbClr val="002060"/>
                  </a:solidFill>
                </a:rPr>
                <a:t>(viewed by others)</a:t>
              </a:r>
            </a:p>
          </p:txBody>
        </p:sp>
        <p:cxnSp>
          <p:nvCxnSpPr>
            <p:cNvPr id="30" name="Conexão recta unidireccional 29"/>
            <p:cNvCxnSpPr/>
            <p:nvPr/>
          </p:nvCxnSpPr>
          <p:spPr>
            <a:xfrm>
              <a:off x="4427812" y="2276436"/>
              <a:ext cx="215908" cy="1444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9" name="CaixaDeTexto 30"/>
            <p:cNvSpPr txBox="1">
              <a:spLocks noChangeArrowheads="1"/>
            </p:cNvSpPr>
            <p:nvPr/>
          </p:nvSpPr>
          <p:spPr bwMode="auto">
            <a:xfrm>
              <a:off x="6948264" y="5157192"/>
              <a:ext cx="1871662" cy="984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Personal identity vs</a:t>
              </a:r>
            </a:p>
            <a:p>
              <a:r>
                <a:rPr lang="pt-PT" sz="1400">
                  <a:solidFill>
                    <a:srgbClr val="002060"/>
                  </a:solidFill>
                </a:rPr>
                <a:t>individualism</a:t>
              </a:r>
            </a:p>
          </p:txBody>
        </p:sp>
        <p:sp>
          <p:nvSpPr>
            <p:cNvPr id="13340" name="CaixaDeTexto 31"/>
            <p:cNvSpPr txBox="1">
              <a:spLocks noChangeArrowheads="1"/>
            </p:cNvSpPr>
            <p:nvPr/>
          </p:nvSpPr>
          <p:spPr bwMode="auto">
            <a:xfrm>
              <a:off x="6659563" y="1773238"/>
              <a:ext cx="2233612" cy="1272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Environmental issues</a:t>
              </a:r>
            </a:p>
            <a:p>
              <a:pPr marL="276225" lvl="1">
                <a:buFontTx/>
                <a:buChar char="-"/>
              </a:pPr>
              <a:r>
                <a:rPr lang="pt-PT" sz="1400">
                  <a:solidFill>
                    <a:srgbClr val="002060"/>
                  </a:solidFill>
                </a:rPr>
                <a:t>Water</a:t>
              </a:r>
            </a:p>
            <a:p>
              <a:pPr marL="276225" lvl="1">
                <a:buFontTx/>
                <a:buChar char="-"/>
              </a:pPr>
              <a:r>
                <a:rPr lang="pt-PT" sz="1400">
                  <a:solidFill>
                    <a:srgbClr val="002060"/>
                  </a:solidFill>
                </a:rPr>
                <a:t>Nature</a:t>
              </a:r>
            </a:p>
            <a:p>
              <a:pPr marL="276225" lvl="1">
                <a:buFontTx/>
                <a:buChar char="-"/>
              </a:pPr>
              <a:r>
                <a:rPr lang="pt-PT" sz="1400">
                  <a:solidFill>
                    <a:srgbClr val="002060"/>
                  </a:solidFill>
                </a:rPr>
                <a:t>Climate </a:t>
              </a:r>
            </a:p>
          </p:txBody>
        </p:sp>
        <p:sp>
          <p:nvSpPr>
            <p:cNvPr id="13341" name="CaixaDeTexto 32"/>
            <p:cNvSpPr txBox="1">
              <a:spLocks noChangeArrowheads="1"/>
            </p:cNvSpPr>
            <p:nvPr/>
          </p:nvSpPr>
          <p:spPr bwMode="auto">
            <a:xfrm>
              <a:off x="7596188" y="3141663"/>
              <a:ext cx="1547812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Social issues</a:t>
              </a:r>
            </a:p>
          </p:txBody>
        </p:sp>
        <p:sp>
          <p:nvSpPr>
            <p:cNvPr id="34" name="Seta para baixo 33"/>
            <p:cNvSpPr/>
            <p:nvPr/>
          </p:nvSpPr>
          <p:spPr>
            <a:xfrm>
              <a:off x="8316883" y="2205004"/>
              <a:ext cx="142880" cy="792100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PT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343" name="CaixaDeTexto 34"/>
            <p:cNvSpPr txBox="1">
              <a:spLocks noChangeArrowheads="1"/>
            </p:cNvSpPr>
            <p:nvPr/>
          </p:nvSpPr>
          <p:spPr bwMode="auto">
            <a:xfrm>
              <a:off x="4859338" y="1844675"/>
              <a:ext cx="1081087" cy="4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002060"/>
                  </a:solidFill>
                </a:rPr>
                <a:t>Innovate</a:t>
              </a:r>
            </a:p>
          </p:txBody>
        </p:sp>
        <p:cxnSp>
          <p:nvCxnSpPr>
            <p:cNvPr id="37" name="Conexão recta unidireccional 36"/>
            <p:cNvCxnSpPr>
              <a:endCxn id="13343" idx="3"/>
            </p:cNvCxnSpPr>
            <p:nvPr/>
          </p:nvCxnSpPr>
          <p:spPr>
            <a:xfrm flipH="1">
              <a:off x="5940425" y="1989121"/>
              <a:ext cx="719048" cy="607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How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Youth</a:t>
            </a:r>
            <a:r>
              <a:rPr lang="pt-PT" dirty="0" smtClean="0"/>
              <a:t> </a:t>
            </a:r>
            <a:r>
              <a:rPr lang="pt-PT" dirty="0" err="1" smtClean="0"/>
              <a:t>today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Youth</a:t>
            </a:r>
            <a:r>
              <a:rPr lang="pt-PT" dirty="0" smtClean="0"/>
              <a:t>?</a:t>
            </a:r>
            <a:br>
              <a:rPr lang="pt-PT" dirty="0" smtClean="0"/>
            </a:br>
            <a:r>
              <a:rPr lang="pt-PT" sz="1200" b="0" dirty="0" smtClean="0"/>
              <a:t>[</a:t>
            </a:r>
            <a:r>
              <a:rPr lang="pt-PT" sz="1200" b="0" dirty="0" err="1" smtClean="0"/>
              <a:t>McCan</a:t>
            </a:r>
            <a:r>
              <a:rPr lang="pt-PT" sz="1200" b="0" dirty="0" smtClean="0"/>
              <a:t> </a:t>
            </a:r>
            <a:r>
              <a:rPr lang="pt-PT" sz="1200" b="0" dirty="0" err="1" smtClean="0"/>
              <a:t>world</a:t>
            </a:r>
            <a:r>
              <a:rPr lang="pt-PT" sz="1200" b="0" dirty="0" smtClean="0"/>
              <a:t> </a:t>
            </a:r>
            <a:r>
              <a:rPr lang="pt-PT" sz="1200" b="0" dirty="0" err="1" smtClean="0"/>
              <a:t>group</a:t>
            </a:r>
            <a:r>
              <a:rPr lang="pt-PT" sz="1200" b="0" dirty="0" smtClean="0"/>
              <a:t>, 2011 (7000 </a:t>
            </a:r>
            <a:r>
              <a:rPr lang="pt-PT" sz="1200" b="0" dirty="0" err="1" smtClean="0"/>
              <a:t>answers</a:t>
            </a:r>
            <a:r>
              <a:rPr lang="pt-PT" sz="1200" b="0" dirty="0" smtClean="0"/>
              <a:t> in 17 countries)]</a:t>
            </a:r>
            <a:endParaRPr lang="pt-PT" b="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5596" y="1809750"/>
            <a:ext cx="456180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Main</a:t>
            </a:r>
            <a:r>
              <a:rPr lang="pt-PT" dirty="0" smtClean="0"/>
              <a:t> </a:t>
            </a:r>
            <a:r>
              <a:rPr lang="pt-PT" dirty="0" err="1" smtClean="0"/>
              <a:t>motivations</a:t>
            </a:r>
            <a:endParaRPr lang="pt-PT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4800600" y="1779662"/>
            <a:ext cx="3886200" cy="30018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PT" sz="2000" b="1" dirty="0" err="1" smtClean="0">
                <a:solidFill>
                  <a:schemeClr val="accent1">
                    <a:lumMod val="75000"/>
                  </a:schemeClr>
                </a:solidFill>
              </a:rPr>
              <a:t>Commune</a:t>
            </a:r>
            <a:endParaRPr lang="pt-PT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pt-PT" sz="1400" dirty="0" err="1" smtClean="0"/>
              <a:t>The</a:t>
            </a:r>
            <a:r>
              <a:rPr lang="pt-PT" sz="1400" dirty="0" smtClean="0"/>
              <a:t> </a:t>
            </a:r>
            <a:r>
              <a:rPr lang="pt-PT" sz="1400" dirty="0" err="1" smtClean="0"/>
              <a:t>need</a:t>
            </a:r>
            <a:r>
              <a:rPr lang="pt-PT" sz="1400" dirty="0" smtClean="0"/>
              <a:t> for </a:t>
            </a:r>
            <a:r>
              <a:rPr lang="pt-PT" sz="1400" dirty="0" err="1" smtClean="0"/>
              <a:t>connection</a:t>
            </a:r>
            <a:r>
              <a:rPr lang="pt-PT" sz="1400" dirty="0" smtClean="0"/>
              <a:t>, </a:t>
            </a:r>
            <a:r>
              <a:rPr lang="pt-PT" sz="1400" dirty="0" err="1" smtClean="0"/>
              <a:t>relationship</a:t>
            </a:r>
            <a:r>
              <a:rPr lang="pt-PT" sz="1400" dirty="0" smtClean="0"/>
              <a:t> </a:t>
            </a:r>
            <a:r>
              <a:rPr lang="pt-PT" sz="1400" dirty="0" err="1" smtClean="0"/>
              <a:t>and</a:t>
            </a:r>
            <a:r>
              <a:rPr lang="pt-PT" sz="1400" dirty="0" smtClean="0"/>
              <a:t> </a:t>
            </a:r>
            <a:r>
              <a:rPr lang="pt-PT" sz="1400" dirty="0" err="1" smtClean="0"/>
              <a:t>community</a:t>
            </a:r>
            <a:endParaRPr lang="pt-PT" sz="1400" dirty="0" smtClean="0"/>
          </a:p>
          <a:p>
            <a:pPr>
              <a:buFont typeface="Arial" pitchFamily="34" charset="0"/>
              <a:buChar char="•"/>
            </a:pP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Justice</a:t>
            </a:r>
          </a:p>
          <a:p>
            <a:pPr>
              <a:spcAft>
                <a:spcPts val="1200"/>
              </a:spcAft>
            </a:pPr>
            <a:r>
              <a:rPr lang="pt-PT" sz="1400" dirty="0" err="1" smtClean="0"/>
              <a:t>The</a:t>
            </a:r>
            <a:r>
              <a:rPr lang="pt-PT" sz="1400" dirty="0" smtClean="0"/>
              <a:t> </a:t>
            </a:r>
            <a:r>
              <a:rPr lang="pt-PT" sz="1400" dirty="0" err="1" smtClean="0"/>
              <a:t>need</a:t>
            </a:r>
            <a:r>
              <a:rPr lang="pt-PT" sz="1400" dirty="0" smtClean="0"/>
              <a:t> for social </a:t>
            </a:r>
            <a:r>
              <a:rPr lang="pt-PT" sz="1400" dirty="0" err="1" smtClean="0"/>
              <a:t>or</a:t>
            </a:r>
            <a:r>
              <a:rPr lang="pt-PT" sz="1400" dirty="0" smtClean="0"/>
              <a:t> </a:t>
            </a:r>
            <a:r>
              <a:rPr lang="pt-PT" sz="1400" dirty="0" err="1" smtClean="0"/>
              <a:t>personal</a:t>
            </a:r>
            <a:r>
              <a:rPr lang="pt-PT" sz="1400" dirty="0" smtClean="0"/>
              <a:t> justice, to do </a:t>
            </a:r>
            <a:r>
              <a:rPr lang="pt-PT" sz="1400" dirty="0" err="1" smtClean="0"/>
              <a:t>what’s</a:t>
            </a:r>
            <a:r>
              <a:rPr lang="pt-PT" sz="1400" dirty="0" smtClean="0"/>
              <a:t> </a:t>
            </a:r>
            <a:r>
              <a:rPr lang="pt-PT" sz="1400" dirty="0" err="1" smtClean="0"/>
              <a:t>right</a:t>
            </a:r>
            <a:r>
              <a:rPr lang="pt-PT" sz="1400" dirty="0" smtClean="0"/>
              <a:t>, to </a:t>
            </a:r>
            <a:r>
              <a:rPr lang="pt-PT" sz="1400" dirty="0" err="1" smtClean="0"/>
              <a:t>be</a:t>
            </a:r>
            <a:r>
              <a:rPr lang="pt-PT" sz="1400" dirty="0" smtClean="0"/>
              <a:t> </a:t>
            </a:r>
            <a:r>
              <a:rPr lang="pt-PT" sz="1400" dirty="0" err="1" smtClean="0"/>
              <a:t>an</a:t>
            </a:r>
            <a:r>
              <a:rPr lang="pt-PT" sz="1400" dirty="0" smtClean="0"/>
              <a:t> </a:t>
            </a:r>
            <a:r>
              <a:rPr lang="pt-PT" sz="1400" dirty="0" err="1" smtClean="0"/>
              <a:t>activist</a:t>
            </a:r>
            <a:endParaRPr lang="pt-PT" sz="1400" dirty="0" smtClean="0"/>
          </a:p>
          <a:p>
            <a:pPr>
              <a:buFont typeface="Arial" pitchFamily="34" charset="0"/>
              <a:buChar char="•"/>
            </a:pPr>
            <a:r>
              <a:rPr lang="pt-PT" sz="2000" b="1" dirty="0" err="1" smtClean="0">
                <a:solidFill>
                  <a:schemeClr val="accent1">
                    <a:lumMod val="75000"/>
                  </a:schemeClr>
                </a:solidFill>
              </a:rPr>
              <a:t>Authenticity</a:t>
            </a:r>
            <a:endParaRPr lang="pt-PT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PT" sz="1400" dirty="0" err="1" smtClean="0"/>
              <a:t>The</a:t>
            </a:r>
            <a:r>
              <a:rPr lang="pt-PT" sz="1400" dirty="0" smtClean="0"/>
              <a:t> </a:t>
            </a:r>
            <a:r>
              <a:rPr lang="pt-PT" sz="1400" dirty="0" err="1" smtClean="0"/>
              <a:t>need</a:t>
            </a:r>
            <a:r>
              <a:rPr lang="pt-PT" sz="1400" dirty="0" smtClean="0"/>
              <a:t> to </a:t>
            </a:r>
            <a:r>
              <a:rPr lang="pt-PT" sz="1400" dirty="0" err="1" smtClean="0"/>
              <a:t>see</a:t>
            </a:r>
            <a:r>
              <a:rPr lang="pt-PT" sz="1400" dirty="0" smtClean="0"/>
              <a:t> </a:t>
            </a:r>
            <a:r>
              <a:rPr lang="pt-PT" sz="1400" dirty="0" err="1" smtClean="0"/>
              <a:t>things</a:t>
            </a:r>
            <a:r>
              <a:rPr lang="pt-PT" sz="1400" dirty="0" smtClean="0"/>
              <a:t> as </a:t>
            </a:r>
            <a:r>
              <a:rPr lang="pt-PT" sz="1400" dirty="0" err="1" smtClean="0"/>
              <a:t>they</a:t>
            </a:r>
            <a:r>
              <a:rPr lang="pt-PT" sz="1400" dirty="0" smtClean="0"/>
              <a:t> are</a:t>
            </a:r>
            <a:endParaRPr lang="pt-PT" sz="14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t="13462" b="1346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1. </a:t>
            </a:r>
            <a:r>
              <a:rPr lang="pt-PT" dirty="0" err="1" smtClean="0"/>
              <a:t>Technology</a:t>
            </a:r>
            <a:r>
              <a:rPr lang="pt-PT" dirty="0" smtClean="0"/>
              <a:t> as a </a:t>
            </a:r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sense</a:t>
            </a:r>
            <a:endParaRPr lang="pt-PT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represents:</a:t>
            </a:r>
          </a:p>
          <a:p>
            <a:r>
              <a:rPr lang="en-US" dirty="0" smtClean="0"/>
              <a:t>…all the friends you could ever want, </a:t>
            </a:r>
          </a:p>
          <a:p>
            <a:r>
              <a:rPr lang="en-US" dirty="0" smtClean="0"/>
              <a:t>…all the knowledge you will ever need, and </a:t>
            </a:r>
          </a:p>
          <a:p>
            <a:r>
              <a:rPr lang="en-US" dirty="0" smtClean="0"/>
              <a:t>…all the entertainment you could desire. </a:t>
            </a:r>
          </a:p>
          <a:p>
            <a:endParaRPr lang="en-US" dirty="0" smtClean="0"/>
          </a:p>
          <a:p>
            <a:r>
              <a:rPr lang="en-US" dirty="0" smtClean="0"/>
              <a:t>A deep relationship with technology is shaping their attitudes towards community and truth and allowing them to re-imagine justice for a new era.</a:t>
            </a:r>
            <a:endParaRPr lang="pt-PT" dirty="0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World Scout Bureau Inc.</a:t>
            </a:r>
            <a:endParaRPr lang="en-US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A45-47BF-984A-A12C-FE3DF6400CA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SMwJbFa0ma7YV02hYB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xbbLOOCEi.BrVf13Woi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s8LdR8jkmMA6XIR5wW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1SEukwFE2EVO2aA3rj8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5LY1tkaEWbvi7vTUQQ2g"/>
</p:tagLst>
</file>

<file path=ppt/theme/theme1.xml><?xml version="1.0" encoding="utf-8"?>
<a:theme xmlns:a="http://schemas.openxmlformats.org/drawingml/2006/main" name="Studio">
  <a:themeElements>
    <a:clrScheme name="Custom WOSM">
      <a:dk1>
        <a:sysClr val="windowText" lastClr="000000"/>
      </a:dk1>
      <a:lt1>
        <a:sysClr val="window" lastClr="FFFFFF"/>
      </a:lt1>
      <a:dk2>
        <a:srgbClr val="622599"/>
      </a:dk2>
      <a:lt2>
        <a:srgbClr val="D4D4D6"/>
      </a:lt2>
      <a:accent1>
        <a:srgbClr val="0054A0"/>
      </a:accent1>
      <a:accent2>
        <a:srgbClr val="AABA0A"/>
      </a:accent2>
      <a:accent3>
        <a:srgbClr val="DD7500"/>
      </a:accent3>
      <a:accent4>
        <a:srgbClr val="E23D28"/>
      </a:accent4>
      <a:accent5>
        <a:srgbClr val="3D8E33"/>
      </a:accent5>
      <a:accent6>
        <a:srgbClr val="ED0D86"/>
      </a:accent6>
      <a:hlink>
        <a:srgbClr val="00A5E3"/>
      </a:hlink>
      <a:folHlink>
        <a:srgbClr val="9EA2A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3727</TotalTime>
  <Words>633</Words>
  <Application>Microsoft Office PowerPoint</Application>
  <PresentationFormat>Apresentação no Ecrã (16:9)</PresentationFormat>
  <Paragraphs>142</Paragraphs>
  <Slides>23</Slides>
  <Notes>3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5" baseType="lpstr">
      <vt:lpstr>Studio</vt:lpstr>
      <vt:lpstr>think-cell Slide</vt:lpstr>
      <vt:lpstr>Youth for Change – the concepts</vt:lpstr>
      <vt:lpstr>Diapositivo 2</vt:lpstr>
      <vt:lpstr>How is the world today? (yours)</vt:lpstr>
      <vt:lpstr>Diapositivo 4</vt:lpstr>
      <vt:lpstr>Words of today...</vt:lpstr>
      <vt:lpstr>How is Youth today?</vt:lpstr>
      <vt:lpstr>What Youth? [McCan world group, 2011 (7000 answers in 17 countries)]</vt:lpstr>
      <vt:lpstr>Main motivations</vt:lpstr>
      <vt:lpstr>1. Technology as a fifth sense</vt:lpstr>
      <vt:lpstr>2. The Social economy</vt:lpstr>
      <vt:lpstr>3. The truth hunters</vt:lpstr>
      <vt:lpstr>4. Justice re-imagined</vt:lpstr>
      <vt:lpstr>Tomorrow?... (Trend Atlas, Anne Lise Kjaer)</vt:lpstr>
      <vt:lpstr>Diapositivo 14</vt:lpstr>
      <vt:lpstr>Can young people make a better world?</vt:lpstr>
      <vt:lpstr>Diapositivo 16</vt:lpstr>
      <vt:lpstr>Diapositivo 17</vt:lpstr>
      <vt:lpstr>Youth for Change:  why?</vt:lpstr>
      <vt:lpstr>We believe…</vt:lpstr>
      <vt:lpstr>Youth for Change</vt:lpstr>
      <vt:lpstr>Youth Participation, Youth Empowerment, Youth Leadership, Active Citizenship, Intergenerational dialogue, Advocacy, Peer Education…</vt:lpstr>
      <vt:lpstr>Diapositivo 22</vt:lpstr>
      <vt:lpstr>Diapositivo 23</vt:lpstr>
    </vt:vector>
  </TitlesOfParts>
  <Company>World Scout Bureau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 Ortega</dc:creator>
  <cp:lastModifiedBy>Utilizador</cp:lastModifiedBy>
  <cp:revision>293</cp:revision>
  <dcterms:created xsi:type="dcterms:W3CDTF">2012-07-11T10:43:23Z</dcterms:created>
  <dcterms:modified xsi:type="dcterms:W3CDTF">2012-09-14T03:46:37Z</dcterms:modified>
</cp:coreProperties>
</file>