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1" r:id="rId1"/>
  </p:sldMasterIdLst>
  <p:notesMasterIdLst>
    <p:notesMasterId r:id="rId13"/>
  </p:notesMasterIdLst>
  <p:handoutMasterIdLst>
    <p:handoutMasterId r:id="rId14"/>
  </p:handoutMasterIdLst>
  <p:sldIdLst>
    <p:sldId id="265" r:id="rId2"/>
    <p:sldId id="278" r:id="rId3"/>
    <p:sldId id="279" r:id="rId4"/>
    <p:sldId id="269" r:id="rId5"/>
    <p:sldId id="272" r:id="rId6"/>
    <p:sldId id="281" r:id="rId7"/>
    <p:sldId id="256" r:id="rId8"/>
    <p:sldId id="277" r:id="rId9"/>
    <p:sldId id="274" r:id="rId10"/>
    <p:sldId id="268" r:id="rId11"/>
    <p:sldId id="28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9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59F"/>
    <a:srgbClr val="31A7EA"/>
    <a:srgbClr val="4E0E8C"/>
    <a:srgbClr val="78B929"/>
    <a:srgbClr val="2076CD"/>
    <a:srgbClr val="3592DF"/>
    <a:srgbClr val="31A7E9"/>
    <a:srgbClr val="1C7ECC"/>
    <a:srgbClr val="2953B7"/>
    <a:srgbClr val="11A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1"/>
    <p:restoredTop sz="96327"/>
  </p:normalViewPr>
  <p:slideViewPr>
    <p:cSldViewPr snapToObjects="1" showGuides="1">
      <p:cViewPr varScale="1">
        <p:scale>
          <a:sx n="164" d="100"/>
          <a:sy n="164" d="100"/>
        </p:scale>
        <p:origin x="304" y="168"/>
      </p:cViewPr>
      <p:guideLst>
        <p:guide orient="horz" pos="395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321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FBFE-1AF6-B848-8612-E040A05E8B28}" type="datetime1">
              <a:rPr lang="en-US" smtClean="0"/>
              <a:pPr/>
              <a:t>9/23/20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World Scout Bureau Inc.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A22D-D942-9C46-99E7-4370FE323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6E73F-CE99-B541-A3E3-0916A80BD4BF}" type="datetime1">
              <a:rPr lang="en-US" smtClean="0"/>
              <a:pPr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World Scout Bureau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A97BE-849C-DB4E-8F24-70A03BAE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165629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933950"/>
            <a:ext cx="2133600" cy="208430"/>
          </a:xfrm>
          <a:prstGeom prst="rect">
            <a:avLst/>
          </a:prstGeom>
        </p:spPr>
        <p:txBody>
          <a:bodyPr/>
          <a:lstStyle/>
          <a:p>
            <a:fld id="{68E1BE7D-E85F-C949-88A0-1704BAE10D9D}" type="datetime1">
              <a:rPr lang="en-US" smtClean="0"/>
              <a:pPr/>
              <a:t>9/23/20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4932828"/>
            <a:ext cx="1905000" cy="2095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World Scout Bureau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933950"/>
            <a:ext cx="2133600" cy="208430"/>
          </a:xfrm>
          <a:prstGeom prst="rect">
            <a:avLst/>
          </a:prstGeom>
        </p:spPr>
        <p:txBody>
          <a:bodyPr/>
          <a:lstStyle/>
          <a:p>
            <a:fld id="{5F702A45-47BF-984A-A12C-FE3DF6400C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5" descr="SCT LIZ 16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51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1162030"/>
            <a:ext cx="8305800" cy="1343656"/>
          </a:xfrm>
          <a:prstGeom prst="rect">
            <a:avLst/>
          </a:prstGeom>
        </p:spPr>
        <p:txBody>
          <a:bodyPr anchor="ctr" anchorCtr="0"/>
          <a:lstStyle>
            <a:lvl1pPr algn="ctr">
              <a:spcAft>
                <a:spcPts val="0"/>
              </a:spcAft>
              <a:defRPr sz="3600" b="1" cap="none" baseline="0">
                <a:solidFill>
                  <a:schemeClr val="tx2"/>
                </a:solidFill>
                <a:effectLst/>
              </a:defRPr>
            </a:lvl1pPr>
          </a:lstStyle>
          <a:p>
            <a:r>
              <a:rPr lang="fr-CH" dirty="0"/>
              <a:t>Click to edit Master </a:t>
            </a:r>
            <a:br>
              <a:rPr lang="fr-CH" dirty="0"/>
            </a:br>
            <a:r>
              <a:rPr lang="fr-CH" dirty="0"/>
              <a:t>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2931790"/>
            <a:ext cx="8153400" cy="416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995936" y="1635646"/>
            <a:ext cx="4464496" cy="151216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fr-CH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Main title of </a:t>
            </a:r>
            <a:r>
              <a:rPr kumimoji="0" lang="fr-CH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presentation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</a:t>
            </a: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Always use as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slide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627534"/>
            <a:ext cx="3886200" cy="833178"/>
          </a:xfrm>
          <a:prstGeom prst="rect">
            <a:avLst/>
          </a:prstGeom>
        </p:spPr>
        <p:txBody>
          <a:bodyPr wrap="square" lIns="0" tIns="46800" rIns="0" bIns="46800" anchor="t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fr-CH" dirty="0"/>
              <a:t>Click to edit</a:t>
            </a:r>
            <a:br>
              <a:rPr lang="fr-CH" dirty="0"/>
            </a:br>
            <a:r>
              <a:rPr lang="fr-CH" dirty="0"/>
              <a:t>Master title style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18134"/>
            <a:ext cx="3886200" cy="27432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/>
              <a:t>Click to edit Master text style 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6752" y="1618134"/>
            <a:ext cx="3886200" cy="27432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/>
              <a:t>Click to edit Master text style 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4806752" y="627534"/>
            <a:ext cx="3886200" cy="833438"/>
          </a:xfrm>
          <a:prstGeom prst="rect">
            <a:avLst/>
          </a:prstGeom>
        </p:spPr>
        <p:txBody>
          <a:bodyPr vert="horz" wrap="square" anchor="t"/>
          <a:lstStyle>
            <a:lvl1pPr marL="0" indent="-457200">
              <a:spcBef>
                <a:spcPts val="0"/>
              </a:spcBef>
              <a:buFont typeface="Arial"/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dirty="0"/>
              <a:t>Click to edit</a:t>
            </a:r>
            <a:br>
              <a:rPr lang="fr-CH" dirty="0"/>
            </a:br>
            <a:r>
              <a:rPr lang="fr-CH" dirty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0" y="1306438"/>
            <a:ext cx="1828799" cy="1752600"/>
          </a:xfrm>
          <a:prstGeom prst="rect">
            <a:avLst/>
          </a:prstGeom>
          <a:effectLst/>
        </p:spPr>
        <p:txBody>
          <a:bodyPr vert="horz" lIns="0" tIns="45720" rIns="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16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fr-CH" dirty="0"/>
              <a:t>Click to edit Master </a:t>
            </a:r>
            <a:br>
              <a:rPr lang="fr-CH" dirty="0"/>
            </a:br>
            <a:r>
              <a:rPr lang="fr-CH" dirty="0"/>
              <a:t>title style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33400" y="1230238"/>
            <a:ext cx="1752600" cy="17526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bg1">
                <a:lumMod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667000" y="1230238"/>
            <a:ext cx="1752600" cy="17526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bg1">
                <a:lumMod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800600" y="620638"/>
            <a:ext cx="1752600" cy="1752600"/>
          </a:xfrm>
          <a:prstGeom prst="roundRect">
            <a:avLst>
              <a:gd name="adj" fmla="val 4391"/>
            </a:avLst>
          </a:prstGeom>
          <a:noFill/>
          <a:ln w="44450">
            <a:solidFill>
              <a:schemeClr val="bg1">
                <a:lumMod val="50000"/>
              </a:schemeClr>
            </a:solidFill>
          </a:ln>
          <a:effectLst>
            <a:reflection stA="25000" endPos="2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1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363838"/>
            <a:ext cx="5638800" cy="8382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0" tIns="45720" rIns="0" bIns="45720" rtlCol="0" anchor="ctr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400" b="1" kern="1200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-96370"/>
            <a:ext cx="9143999" cy="5238750"/>
          </a:xfrm>
          <a:prstGeom prst="rect">
            <a:avLst/>
          </a:prstGeom>
          <a:solidFill>
            <a:srgbClr val="622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1"/>
          <p:cNvSpPr>
            <a:spLocks noGrp="1"/>
          </p:cNvSpPr>
          <p:nvPr>
            <p:ph type="title" hasCustomPrompt="1"/>
          </p:nvPr>
        </p:nvSpPr>
        <p:spPr>
          <a:xfrm>
            <a:off x="4067943" y="2139702"/>
            <a:ext cx="4542655" cy="111784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fr-CH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Always use as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 slide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336676"/>
            <a:ext cx="2303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SCT_Logo_EN_rgb_c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8013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5D31D5-F80C-9E41-9B3E-D9E0F800BDE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-202447"/>
            <a:ext cx="9144000" cy="470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5" r:id="rId2"/>
    <p:sldLayoutId id="2147483754" r:id="rId3"/>
    <p:sldLayoutId id="2147483759" r:id="rId4"/>
    <p:sldLayoutId id="2147483757" r:id="rId5"/>
    <p:sldLayoutId id="2147483749" r:id="rId6"/>
    <p:sldLayoutId id="2147483758" r:id="rId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1800"/>
        </a:spcAft>
        <a:buNone/>
        <a:defRPr sz="2400" b="1" kern="120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1600" b="1" kern="1200" cap="none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T LIZ 1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995"/>
            <a:ext cx="9229725" cy="51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outdoor, grass, kite, standing&#10;&#10;Description automatically generated">
            <a:extLst>
              <a:ext uri="{FF2B5EF4-FFF2-40B4-BE49-F238E27FC236}">
                <a16:creationId xmlns:a16="http://schemas.microsoft.com/office/drawing/2014/main" id="{23721F5C-C53D-F04A-B2BF-2DD64B7EDA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A group of peopl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EC6B2DDD-20E6-7140-BC0C-A88AE8A0A7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E89E2BB-FD31-994C-B3EC-E72D76DFCA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534" y="808781"/>
            <a:ext cx="1752600" cy="311434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from Harm practices are the most evident part of our </a:t>
            </a:r>
            <a:r>
              <a:rPr lang="en-US" dirty="0" err="1"/>
              <a:t>SfH</a:t>
            </a:r>
            <a:r>
              <a:rPr lang="en-US" dirty="0"/>
              <a:t> efforts. 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1046F8D7-82BA-C741-B958-A732756F8C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628990"/>
            <a:ext cx="1047513" cy="11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0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139702"/>
            <a:ext cx="5046711" cy="1333873"/>
          </a:xfrm>
        </p:spPr>
        <p:txBody>
          <a:bodyPr/>
          <a:lstStyle/>
          <a:p>
            <a:pPr algn="ctr"/>
            <a:r>
              <a:rPr lang="en-US" sz="3200" dirty="0"/>
              <a:t>Thank you for making </a:t>
            </a:r>
            <a:br>
              <a:rPr lang="en-US" sz="3200" dirty="0"/>
            </a:br>
            <a:r>
              <a:rPr lang="en-US" sz="3200" dirty="0"/>
              <a:t>Safe from Harm </a:t>
            </a:r>
            <a:r>
              <a:rPr lang="en-US" sz="3200"/>
              <a:t>a reality!</a:t>
            </a:r>
            <a:endParaRPr lang="en-US" sz="320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22456FE-EAA9-2846-882E-E368ED0FB9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275856" y="1635646"/>
            <a:ext cx="5563344" cy="131710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Safe from Harm: 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From talking to walking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1C7C148-94F2-5E4B-94F4-097C5B44A5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18518"/>
            <a:ext cx="1833421" cy="19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1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C426-42C0-FE4B-9DAF-EBF1F3B3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63987"/>
            <a:ext cx="1800200" cy="329600"/>
          </a:xfrm>
        </p:spPr>
        <p:txBody>
          <a:bodyPr/>
          <a:lstStyle/>
          <a:p>
            <a:r>
              <a:rPr lang="en-US" sz="1800" dirty="0"/>
              <a:t>ID of Module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5303F-4721-F844-A61F-F3211984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91630"/>
            <a:ext cx="342900" cy="342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ACE5B1-891D-CB4D-A2EF-E26A32ED2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902715"/>
            <a:ext cx="5676900" cy="749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D7CFC7-3985-4042-A6D4-DE0176CD823B}"/>
              </a:ext>
            </a:extLst>
          </p:cNvPr>
          <p:cNvSpPr txBox="1"/>
          <p:nvPr/>
        </p:nvSpPr>
        <p:spPr>
          <a:xfrm>
            <a:off x="2403184" y="408391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TRAINING </a:t>
            </a:r>
          </a:p>
          <a:p>
            <a:r>
              <a:rPr lang="en-US" b="1" dirty="0"/>
              <a:t>MODULE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3CAE28-01AA-1C49-8721-F39425638F0E}"/>
              </a:ext>
            </a:extLst>
          </p:cNvPr>
          <p:cNvSpPr txBox="1"/>
          <p:nvPr/>
        </p:nvSpPr>
        <p:spPr>
          <a:xfrm>
            <a:off x="4572715" y="4092699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1A7EA"/>
                </a:solidFill>
              </a:rPr>
              <a:t>The purpose of Safe from Harm </a:t>
            </a: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8FCFB651-D423-764A-A764-C7C4F7BB6D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786471-BF89-2C44-9196-CEBD53D7C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62" y="2321350"/>
            <a:ext cx="330200" cy="368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A8C7E5-15C4-DA47-93DE-8549F598A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512" y="3319257"/>
            <a:ext cx="419100" cy="419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B3CC8E7-0906-CC4F-8B9D-D449512D8D54}"/>
              </a:ext>
            </a:extLst>
          </p:cNvPr>
          <p:cNvSpPr/>
          <p:nvPr/>
        </p:nvSpPr>
        <p:spPr>
          <a:xfrm>
            <a:off x="926484" y="1887668"/>
            <a:ext cx="433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</a:t>
            </a:r>
            <a:endParaRPr lang="en-MY" sz="1000" dirty="0">
              <a:solidFill>
                <a:srgbClr val="53328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05CE84-DC15-FB4D-8D1B-14EA89DA898F}"/>
              </a:ext>
            </a:extLst>
          </p:cNvPr>
          <p:cNvSpPr/>
          <p:nvPr/>
        </p:nvSpPr>
        <p:spPr>
          <a:xfrm>
            <a:off x="713415" y="2727915"/>
            <a:ext cx="859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0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objectives</a:t>
            </a:r>
            <a:endParaRPr lang="en-MY" sz="1000" dirty="0">
              <a:solidFill>
                <a:srgbClr val="53328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40995E-6B3E-4F40-9A2D-3BFECA746A1D}"/>
              </a:ext>
            </a:extLst>
          </p:cNvPr>
          <p:cNvSpPr/>
          <p:nvPr/>
        </p:nvSpPr>
        <p:spPr>
          <a:xfrm>
            <a:off x="1577248" y="3392281"/>
            <a:ext cx="24232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1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Approximately 90 minutes</a:t>
            </a:r>
            <a:endParaRPr lang="en-MY" sz="1100" dirty="0">
              <a:solidFill>
                <a:srgbClr val="53328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B53F9-6158-2F4D-8265-9EB5BF5E4C5A}"/>
              </a:ext>
            </a:extLst>
          </p:cNvPr>
          <p:cNvSpPr/>
          <p:nvPr/>
        </p:nvSpPr>
        <p:spPr>
          <a:xfrm>
            <a:off x="1563194" y="1556808"/>
            <a:ext cx="6634493" cy="33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introduce basic rules, techniques and approaches in </a:t>
            </a:r>
            <a:r>
              <a:rPr lang="en-MY" sz="1200" dirty="0" err="1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SfH</a:t>
            </a: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FE9990-FD10-4240-B34F-A0C27CD2F678}"/>
              </a:ext>
            </a:extLst>
          </p:cNvPr>
          <p:cNvSpPr/>
          <p:nvPr/>
        </p:nvSpPr>
        <p:spPr>
          <a:xfrm>
            <a:off x="1563194" y="2046126"/>
            <a:ext cx="6939831" cy="885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end of the training module participants: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understand the importance of the </a:t>
            </a:r>
            <a:r>
              <a:rPr lang="en-MY" sz="1200" dirty="0" err="1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SfH</a:t>
            </a: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practices;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implement them in their regular scout practice. </a:t>
            </a:r>
          </a:p>
        </p:txBody>
      </p:sp>
    </p:spTree>
    <p:extLst>
      <p:ext uri="{BB962C8B-B14F-4D97-AF65-F5344CB8AC3E}">
        <p14:creationId xmlns:p14="http://schemas.microsoft.com/office/powerpoint/2010/main" val="301240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BF2893B6-5C7B-D04D-9B8D-160C980727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48782"/>
            <a:ext cx="5661248" cy="424593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D09355-B190-284F-9315-4873DD46940A}"/>
              </a:ext>
            </a:extLst>
          </p:cNvPr>
          <p:cNvSpPr txBox="1">
            <a:spLocks/>
          </p:cNvSpPr>
          <p:nvPr/>
        </p:nvSpPr>
        <p:spPr>
          <a:xfrm>
            <a:off x="539552" y="843558"/>
            <a:ext cx="2292424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Char char="l"/>
              <a:defRPr sz="1600" b="1" kern="1200" cap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dirty="0">
                <a:solidFill>
                  <a:schemeClr val="tx1"/>
                </a:solidFill>
              </a:rPr>
              <a:t>Are you familiar with any Safe from Harm practice?</a:t>
            </a:r>
            <a:endParaRPr lang="en-MY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1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9542"/>
            <a:ext cx="8305800" cy="617632"/>
          </a:xfrm>
        </p:spPr>
        <p:txBody>
          <a:bodyPr/>
          <a:lstStyle/>
          <a:p>
            <a:pPr algn="l"/>
            <a:r>
              <a:rPr lang="en-US" dirty="0" err="1"/>
              <a:t>SfH</a:t>
            </a:r>
            <a:r>
              <a:rPr lang="en-US" dirty="0"/>
              <a:t> practices examples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0E7138-0807-BC48-94C0-140C2D0E3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48" y="1419622"/>
            <a:ext cx="6444208" cy="316471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DD8743C-64E1-D64D-8B68-FBAD7662D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1049" y="1177707"/>
            <a:ext cx="3886200" cy="833178"/>
          </a:xfrm>
        </p:spPr>
        <p:txBody>
          <a:bodyPr/>
          <a:lstStyle/>
          <a:p>
            <a:r>
              <a:rPr lang="en-US" sz="3600" dirty="0"/>
              <a:t>1. Exploration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539552" y="2211710"/>
            <a:ext cx="3670176" cy="194421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MY" dirty="0"/>
              <a:t>Read the description of the practice and share experience they have with the practice. If nobody has any previous experiences, facilitator can introduce it to the group.</a:t>
            </a:r>
          </a:p>
          <a:p>
            <a:pPr>
              <a:lnSpc>
                <a:spcPct val="120000"/>
              </a:lnSpc>
            </a:pPr>
            <a:r>
              <a:rPr lang="en-MY" i="1" dirty="0"/>
              <a:t>Work in small groups</a:t>
            </a:r>
          </a:p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BF01B01-0AF4-AB49-B307-CC6A473968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1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1049" y="1177707"/>
            <a:ext cx="3886200" cy="833178"/>
          </a:xfrm>
        </p:spPr>
        <p:txBody>
          <a:bodyPr/>
          <a:lstStyle/>
          <a:p>
            <a:r>
              <a:rPr lang="en-US" sz="3600" dirty="0"/>
              <a:t>1. Exploration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539552" y="2211710"/>
            <a:ext cx="3670176" cy="1645568"/>
          </a:xfrm>
        </p:spPr>
        <p:txBody>
          <a:bodyPr/>
          <a:lstStyle/>
          <a:p>
            <a:r>
              <a:rPr lang="en-US" sz="2400" dirty="0"/>
              <a:t>Small group findings</a:t>
            </a:r>
            <a:endParaRPr lang="en-MY" sz="2400" dirty="0"/>
          </a:p>
          <a:p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3"/>
          </p:nvPr>
        </p:nvSpPr>
        <p:spPr>
          <a:xfrm>
            <a:off x="4806752" y="2715766"/>
            <a:ext cx="3886200" cy="1645568"/>
          </a:xfrm>
        </p:spPr>
        <p:txBody>
          <a:bodyPr/>
          <a:lstStyle/>
          <a:p>
            <a:r>
              <a:rPr lang="en-US" sz="2400" dirty="0"/>
              <a:t>Play-out of some rules, techniques, approaches</a:t>
            </a:r>
            <a:r>
              <a:rPr lang="en-MY" sz="2400" dirty="0"/>
              <a:t> </a:t>
            </a:r>
            <a:endParaRPr lang="en-US" sz="24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806752" y="1594296"/>
            <a:ext cx="3886200" cy="833438"/>
          </a:xfrm>
        </p:spPr>
        <p:txBody>
          <a:bodyPr/>
          <a:lstStyle/>
          <a:p>
            <a:r>
              <a:rPr lang="en-US" sz="3600" dirty="0"/>
              <a:t>2. Animation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BF01B01-0AF4-AB49-B307-CC6A473968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FDDF014-80C6-8542-BE4F-1C1B2D719253}"/>
              </a:ext>
            </a:extLst>
          </p:cNvPr>
          <p:cNvSpPr/>
          <p:nvPr/>
        </p:nvSpPr>
        <p:spPr>
          <a:xfrm>
            <a:off x="2699792" y="2715766"/>
            <a:ext cx="1509936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137866"/>
            <a:ext cx="8305800" cy="1073844"/>
          </a:xfrm>
        </p:spPr>
        <p:txBody>
          <a:bodyPr/>
          <a:lstStyle/>
          <a:p>
            <a:pPr algn="l"/>
            <a:r>
              <a:rPr lang="en-US" dirty="0"/>
              <a:t>Sharing other ideas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2431115"/>
            <a:ext cx="8153400" cy="1913776"/>
          </a:xfrm>
        </p:spPr>
        <p:txBody>
          <a:bodyPr>
            <a:normAutofit/>
          </a:bodyPr>
          <a:lstStyle/>
          <a:p>
            <a:pPr algn="l"/>
            <a:r>
              <a:rPr lang="en-US" sz="2400" b="0" dirty="0">
                <a:solidFill>
                  <a:schemeClr val="tx1"/>
                </a:solidFill>
              </a:rPr>
              <a:t>What other rules, techniques and approaches can we identify in our practices?</a:t>
            </a:r>
            <a:endParaRPr lang="en-MY" sz="2400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A0BCA96-90FD-9944-BECD-0DD443EF63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798609"/>
            <a:ext cx="8305800" cy="1073844"/>
          </a:xfrm>
        </p:spPr>
        <p:txBody>
          <a:bodyPr/>
          <a:lstStyle/>
          <a:p>
            <a:pPr algn="l"/>
            <a:r>
              <a:rPr lang="en-US" dirty="0"/>
              <a:t>Sharing and communicating </a:t>
            </a:r>
            <a:br>
              <a:rPr lang="en-US" dirty="0"/>
            </a:br>
            <a:r>
              <a:rPr lang="en-US" dirty="0" err="1"/>
              <a:t>SfH</a:t>
            </a:r>
            <a:r>
              <a:rPr lang="en-US" dirty="0"/>
              <a:t>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2067694"/>
            <a:ext cx="5871822" cy="2376264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Workshops for skills development;</a:t>
            </a:r>
            <a:endParaRPr lang="en-MY" b="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Dedicated NSO </a:t>
            </a:r>
            <a:r>
              <a:rPr lang="en-US" b="0" dirty="0" err="1">
                <a:solidFill>
                  <a:schemeClr val="tx1"/>
                </a:solidFill>
              </a:rPr>
              <a:t>SfH</a:t>
            </a:r>
            <a:r>
              <a:rPr lang="en-US" b="0" dirty="0">
                <a:solidFill>
                  <a:schemeClr val="tx1"/>
                </a:solidFill>
              </a:rPr>
              <a:t> page;</a:t>
            </a:r>
            <a:endParaRPr lang="en-MY" b="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SfH</a:t>
            </a:r>
            <a:r>
              <a:rPr lang="en-US" b="0" dirty="0">
                <a:solidFill>
                  <a:schemeClr val="tx1"/>
                </a:solidFill>
              </a:rPr>
              <a:t> forum open to all and for all;</a:t>
            </a:r>
            <a:endParaRPr lang="en-MY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Awarding system for the </a:t>
            </a:r>
            <a:r>
              <a:rPr lang="en-US" b="0" dirty="0" err="1">
                <a:solidFill>
                  <a:schemeClr val="tx1"/>
                </a:solidFill>
              </a:rPr>
              <a:t>SfH</a:t>
            </a:r>
            <a:r>
              <a:rPr lang="en-US" b="0" dirty="0">
                <a:solidFill>
                  <a:schemeClr val="tx1"/>
                </a:solidFill>
              </a:rPr>
              <a:t> compliance;</a:t>
            </a:r>
            <a:endParaRPr lang="en-MY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Seminar for some stakeholders: parents, teachers, social workers, </a:t>
            </a:r>
            <a:r>
              <a:rPr lang="en-US" b="0" dirty="0" err="1">
                <a:solidFill>
                  <a:schemeClr val="tx1"/>
                </a:solidFill>
              </a:rPr>
              <a:t>etc</a:t>
            </a:r>
            <a:r>
              <a:rPr lang="en-US" b="0" dirty="0">
                <a:solidFill>
                  <a:schemeClr val="tx1"/>
                </a:solidFill>
              </a:rPr>
              <a:t>;</a:t>
            </a:r>
            <a:endParaRPr lang="en-MY" b="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Messaging practices through media channels</a:t>
            </a:r>
            <a:endParaRPr lang="en-MY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524CAED-9090-554E-A369-C951C9139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989706C-C16B-EF47-82E3-4CD761FA8D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707817"/>
            <a:ext cx="2247958" cy="29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80701"/>
      </p:ext>
    </p:extLst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Custom WOSM">
      <a:dk1>
        <a:sysClr val="windowText" lastClr="000000"/>
      </a:dk1>
      <a:lt1>
        <a:sysClr val="window" lastClr="FFFFFF"/>
      </a:lt1>
      <a:dk2>
        <a:srgbClr val="622599"/>
      </a:dk2>
      <a:lt2>
        <a:srgbClr val="D4D4D6"/>
      </a:lt2>
      <a:accent1>
        <a:srgbClr val="0054A0"/>
      </a:accent1>
      <a:accent2>
        <a:srgbClr val="AABA0A"/>
      </a:accent2>
      <a:accent3>
        <a:srgbClr val="DD7500"/>
      </a:accent3>
      <a:accent4>
        <a:srgbClr val="E23D28"/>
      </a:accent4>
      <a:accent5>
        <a:srgbClr val="3D8E33"/>
      </a:accent5>
      <a:accent6>
        <a:srgbClr val="ED0D86"/>
      </a:accent6>
      <a:hlink>
        <a:srgbClr val="00A5E3"/>
      </a:hlink>
      <a:folHlink>
        <a:srgbClr val="9EA2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156C4FC-C73E-0246-9BCD-64C7AFA4A7E7}" vid="{07445ABD-8936-2340-ABB7-B6CEA695C0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15805</TotalTime>
  <Words>240</Words>
  <Application>Microsoft Macintosh PowerPoint</Application>
  <PresentationFormat>On-screen Show (16:9)</PresentationFormat>
  <Paragraphs>36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Studio</vt:lpstr>
      <vt:lpstr>PowerPoint Presentation</vt:lpstr>
      <vt:lpstr>Safe from Harm:  From talking to walking </vt:lpstr>
      <vt:lpstr>ID of Module 4</vt:lpstr>
      <vt:lpstr>PowerPoint Presentation</vt:lpstr>
      <vt:lpstr>SfH practices examples</vt:lpstr>
      <vt:lpstr>1. Exploration</vt:lpstr>
      <vt:lpstr>1. Exploration</vt:lpstr>
      <vt:lpstr>Sharing other ideas</vt:lpstr>
      <vt:lpstr>Sharing and communicating  SfH practices</vt:lpstr>
      <vt:lpstr>Safe from Harm practices are the most evident part of our SfH efforts. </vt:lpstr>
      <vt:lpstr>Thank you for making  Safe from Harm a reality!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Tadej Pugelj</dc:creator>
  <cp:lastModifiedBy>Tadej Pugelj</cp:lastModifiedBy>
  <cp:revision>13</cp:revision>
  <dcterms:created xsi:type="dcterms:W3CDTF">2020-06-15T04:45:33Z</dcterms:created>
  <dcterms:modified xsi:type="dcterms:W3CDTF">2020-09-23T04:19:26Z</dcterms:modified>
</cp:coreProperties>
</file>