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1" r:id="rId1"/>
  </p:sldMasterIdLst>
  <p:notesMasterIdLst>
    <p:notesMasterId r:id="rId15"/>
  </p:notesMasterIdLst>
  <p:handoutMasterIdLst>
    <p:handoutMasterId r:id="rId16"/>
  </p:handoutMasterIdLst>
  <p:sldIdLst>
    <p:sldId id="265" r:id="rId2"/>
    <p:sldId id="257" r:id="rId3"/>
    <p:sldId id="270" r:id="rId4"/>
    <p:sldId id="266" r:id="rId5"/>
    <p:sldId id="25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9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7EA"/>
    <a:srgbClr val="62259F"/>
    <a:srgbClr val="4E0E8C"/>
    <a:srgbClr val="78B929"/>
    <a:srgbClr val="2076CD"/>
    <a:srgbClr val="3592DF"/>
    <a:srgbClr val="31A7E9"/>
    <a:srgbClr val="1C7ECC"/>
    <a:srgbClr val="2953B7"/>
    <a:srgbClr val="11A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/>
    <p:restoredTop sz="96327"/>
  </p:normalViewPr>
  <p:slideViewPr>
    <p:cSldViewPr snapToObjects="1" showGuides="1">
      <p:cViewPr varScale="1">
        <p:scale>
          <a:sx n="164" d="100"/>
          <a:sy n="164" d="100"/>
        </p:scale>
        <p:origin x="304" y="168"/>
      </p:cViewPr>
      <p:guideLst>
        <p:guide orient="horz" pos="395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321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9FBFE-1AF6-B848-8612-E040A05E8B28}" type="datetime1">
              <a:rPr lang="en-US" smtClean="0"/>
              <a:pPr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World Scout Bureau Inc.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A22D-D942-9C46-99E7-4370FE323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E73F-CE99-B541-A3E3-0916A80BD4BF}" type="datetime1">
              <a:rPr lang="en-US" smtClean="0"/>
              <a:pPr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© World Scout Bureau Inc.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A97BE-849C-DB4E-8F24-70A03BAE3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369063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16052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306161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87760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2655317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414037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A97BE-849C-DB4E-8F24-70A03BAE3CA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World Scout Bureau Inc. </a:t>
            </a:r>
          </a:p>
        </p:txBody>
      </p:sp>
    </p:spTree>
    <p:extLst>
      <p:ext uri="{BB962C8B-B14F-4D97-AF65-F5344CB8AC3E}">
        <p14:creationId xmlns:p14="http://schemas.microsoft.com/office/powerpoint/2010/main" val="254777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933950"/>
            <a:ext cx="2133600" cy="208430"/>
          </a:xfrm>
          <a:prstGeom prst="rect">
            <a:avLst/>
          </a:prstGeom>
        </p:spPr>
        <p:txBody>
          <a:bodyPr/>
          <a:lstStyle/>
          <a:p>
            <a:fld id="{68E1BE7D-E85F-C949-88A0-1704BAE10D9D}" type="datetime1">
              <a:rPr lang="en-US" smtClean="0"/>
              <a:pPr/>
              <a:t>9/23/20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86200" y="4932828"/>
            <a:ext cx="1905000" cy="2095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World Scout Bureau Inc.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933950"/>
            <a:ext cx="2133600" cy="208430"/>
          </a:xfrm>
          <a:prstGeom prst="rect">
            <a:avLst/>
          </a:prstGeom>
        </p:spPr>
        <p:txBody>
          <a:bodyPr/>
          <a:lstStyle/>
          <a:p>
            <a:fld id="{5F702A45-47BF-984A-A12C-FE3DF6400C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5" descr="SCT LIZ 16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9725" cy="51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1162030"/>
            <a:ext cx="8305800" cy="1343656"/>
          </a:xfrm>
          <a:prstGeom prst="rect">
            <a:avLst/>
          </a:prstGeom>
        </p:spPr>
        <p:txBody>
          <a:bodyPr anchor="ctr" anchorCtr="0"/>
          <a:lstStyle>
            <a:lvl1pPr algn="ctr">
              <a:spcAft>
                <a:spcPts val="0"/>
              </a:spcAft>
              <a:defRPr sz="3600" b="1" cap="none" baseline="0">
                <a:solidFill>
                  <a:schemeClr val="tx2"/>
                </a:solidFill>
                <a:effectLst/>
              </a:defRPr>
            </a:lvl1pPr>
          </a:lstStyle>
          <a:p>
            <a:r>
              <a:rPr lang="fr-CH" dirty="0"/>
              <a:t>Click to edit Master </a:t>
            </a:r>
            <a:br>
              <a:rPr lang="fr-CH" dirty="0"/>
            </a:br>
            <a:r>
              <a:rPr lang="fr-CH" dirty="0"/>
              <a:t>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2931790"/>
            <a:ext cx="8153400" cy="416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3995936" y="1635646"/>
            <a:ext cx="4464496" cy="151216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fr-CH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Main title of </a:t>
            </a:r>
            <a:r>
              <a:rPr kumimoji="0" lang="fr-CH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presentation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</a:t>
            </a: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Always use as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slide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627534"/>
            <a:ext cx="3886200" cy="833178"/>
          </a:xfrm>
          <a:prstGeom prst="rect">
            <a:avLst/>
          </a:prstGeom>
        </p:spPr>
        <p:txBody>
          <a:bodyPr wrap="square" lIns="0" tIns="46800" rIns="0" bIns="46800" anchor="t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r>
              <a:rPr lang="fr-CH" dirty="0"/>
              <a:t>Click to edit</a:t>
            </a:r>
            <a:br>
              <a:rPr lang="fr-CH" dirty="0"/>
            </a:br>
            <a:r>
              <a:rPr lang="fr-CH" dirty="0"/>
              <a:t>Master title style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618134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/>
              <a:t>Click to edit Master text style 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6752" y="1618134"/>
            <a:ext cx="3886200" cy="27432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/>
              <a:buNone/>
              <a:defRPr sz="1600" b="0" baseline="0">
                <a:solidFill>
                  <a:schemeClr val="tx1"/>
                </a:solidFill>
              </a:defRPr>
            </a:lvl1pPr>
            <a:lvl2pPr marL="360000" indent="-180000">
              <a:lnSpc>
                <a:spcPts val="2200"/>
              </a:lnSpc>
              <a:spcBef>
                <a:spcPts val="300"/>
              </a:spcBef>
              <a:buClr>
                <a:schemeClr val="tx2"/>
              </a:buClr>
              <a:buSzPct val="120000"/>
              <a:buFont typeface="Arial"/>
              <a:buChar char="•"/>
              <a:defRPr/>
            </a:lvl2pPr>
            <a:lvl3pPr marL="720000" indent="-180000">
              <a:lnSpc>
                <a:spcPts val="2200"/>
              </a:lnSpc>
              <a:spcBef>
                <a:spcPts val="300"/>
              </a:spcBef>
              <a:buClr>
                <a:schemeClr val="accent3"/>
              </a:buClr>
              <a:buSzPct val="120000"/>
              <a:buFont typeface="Arial"/>
              <a:buChar char="•"/>
              <a:defRPr/>
            </a:lvl3pPr>
            <a:lvl4pPr marL="1080000" indent="-180000">
              <a:lnSpc>
                <a:spcPts val="2200"/>
              </a:lnSpc>
              <a:spcBef>
                <a:spcPts val="300"/>
              </a:spcBef>
              <a:buClr>
                <a:schemeClr val="accent2"/>
              </a:buClr>
              <a:buSzPct val="120000"/>
              <a:buFont typeface="Arial"/>
              <a:buChar char="•"/>
              <a:defRPr/>
            </a:lvl4pPr>
            <a:lvl5pPr marL="1440000" indent="-180000">
              <a:lnSpc>
                <a:spcPts val="2200"/>
              </a:lnSpc>
              <a:spcBef>
                <a:spcPts val="300"/>
              </a:spcBef>
              <a:buClr>
                <a:schemeClr val="accent1"/>
              </a:buClr>
              <a:buSzPct val="120000"/>
              <a:buFont typeface="Arial"/>
              <a:buChar char="•"/>
              <a:defRPr/>
            </a:lvl5pPr>
            <a:lvl6pPr>
              <a:buNone/>
              <a:defRPr/>
            </a:lvl6pPr>
          </a:lstStyle>
          <a:p>
            <a:pPr lvl="0"/>
            <a:r>
              <a:rPr lang="fr-CH" dirty="0"/>
              <a:t>Click to edit Master text style </a:t>
            </a:r>
          </a:p>
          <a:p>
            <a:pPr lvl="1"/>
            <a:r>
              <a:rPr lang="fr-CH" dirty="0"/>
              <a:t>Second level</a:t>
            </a:r>
          </a:p>
          <a:p>
            <a:pPr lvl="2"/>
            <a:r>
              <a:rPr lang="fr-CH" dirty="0"/>
              <a:t>Third level</a:t>
            </a:r>
          </a:p>
          <a:p>
            <a:pPr lvl="3"/>
            <a:r>
              <a:rPr lang="fr-CH" dirty="0"/>
              <a:t>Fourth level</a:t>
            </a:r>
          </a:p>
          <a:p>
            <a:pPr lvl="4"/>
            <a:r>
              <a:rPr lang="fr-CH" dirty="0"/>
              <a:t>Fifth level</a:t>
            </a:r>
            <a:endParaRPr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4806752" y="627534"/>
            <a:ext cx="3886200" cy="833438"/>
          </a:xfrm>
          <a:prstGeom prst="rect">
            <a:avLst/>
          </a:prstGeom>
        </p:spPr>
        <p:txBody>
          <a:bodyPr vert="horz" wrap="square" anchor="t"/>
          <a:lstStyle>
            <a:lvl1pPr marL="0" indent="-457200">
              <a:spcBef>
                <a:spcPts val="0"/>
              </a:spcBef>
              <a:buFont typeface="Arial"/>
              <a:buNone/>
              <a:defRPr sz="2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dirty="0"/>
              <a:t>Click to edit</a:t>
            </a:r>
            <a:br>
              <a:rPr lang="fr-CH" dirty="0"/>
            </a:br>
            <a:r>
              <a:rPr lang="fr-CH" dirty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-96370"/>
            <a:ext cx="9143999" cy="5238750"/>
          </a:xfrm>
          <a:prstGeom prst="rect">
            <a:avLst/>
          </a:prstGeom>
          <a:solidFill>
            <a:srgbClr val="6225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1"/>
          <p:cNvSpPr>
            <a:spLocks noGrp="1"/>
          </p:cNvSpPr>
          <p:nvPr>
            <p:ph type="title" hasCustomPrompt="1"/>
          </p:nvPr>
        </p:nvSpPr>
        <p:spPr>
          <a:xfrm>
            <a:off x="4067943" y="2139702"/>
            <a:ext cx="4542655" cy="1117849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kumimoji="0" lang="fr-CH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</a:t>
            </a:r>
            <a:b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Always use as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slide </a:t>
            </a:r>
            <a:r>
              <a:rPr kumimoji="0" lang="fr-CH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336676"/>
            <a:ext cx="23034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SCT_Logo_EN_rgb_co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18013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5D31D5-F80C-9E41-9B3E-D9E0F800BDE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-202447"/>
            <a:ext cx="9144000" cy="4707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5" r:id="rId2"/>
    <p:sldLayoutId id="2147483754" r:id="rId3"/>
    <p:sldLayoutId id="2147483759" r:id="rId4"/>
    <p:sldLayoutId id="2147483749" r:id="rId5"/>
    <p:sldLayoutId id="2147483758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1800"/>
        </a:spcAft>
        <a:buNone/>
        <a:defRPr sz="2400" b="1" kern="1200" baseline="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1600" b="1" kern="1200" cap="none"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T LIZ 16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995"/>
            <a:ext cx="9229725" cy="519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813764"/>
            <a:ext cx="8208912" cy="576064"/>
          </a:xfrm>
        </p:spPr>
        <p:txBody>
          <a:bodyPr/>
          <a:lstStyle/>
          <a:p>
            <a:r>
              <a:rPr lang="en-US" dirty="0"/>
              <a:t>Safe from Harm and the image of Scouting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51521" y="1492493"/>
            <a:ext cx="4477560" cy="2846003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MY" dirty="0"/>
              <a:t>Creating a safe environment for all, allowing young people to feel self-fulfilled and grow in a healthy environment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MY" dirty="0"/>
              <a:t>Empowering young people to stand up for their rights and safety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MY" dirty="0"/>
              <a:t>Connecting with other organisation for support and common actions 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MY" dirty="0"/>
              <a:t>Essential for the credibility of the movement 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2F22849-8614-DA42-B044-40B9736F7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7" name="Content Placeholder 6" descr="A picture containing person, player, racket, purple&#10;&#10;Description automatically generated">
            <a:extLst>
              <a:ext uri="{FF2B5EF4-FFF2-40B4-BE49-F238E27FC236}">
                <a16:creationId xmlns:a16="http://schemas.microsoft.com/office/drawing/2014/main" id="{0C1C9AD1-9A86-814D-9FFC-CC174B131FA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950" y="1697228"/>
            <a:ext cx="3886200" cy="2584070"/>
          </a:xfrm>
        </p:spPr>
      </p:pic>
    </p:spTree>
    <p:extLst>
      <p:ext uri="{BB962C8B-B14F-4D97-AF65-F5344CB8AC3E}">
        <p14:creationId xmlns:p14="http://schemas.microsoft.com/office/powerpoint/2010/main" val="294622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46191"/>
            <a:ext cx="8208912" cy="576064"/>
          </a:xfrm>
        </p:spPr>
        <p:txBody>
          <a:bodyPr/>
          <a:lstStyle/>
          <a:p>
            <a:r>
              <a:rPr lang="en-US" dirty="0"/>
              <a:t>Implementing Safe from Harm to create a positive change!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207821" y="1388827"/>
            <a:ext cx="5723408" cy="2838487"/>
          </a:xfrm>
        </p:spPr>
        <p:txBody>
          <a:bodyPr/>
          <a:lstStyle/>
          <a:p>
            <a:pPr marL="10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By aligning with and working towards the Mission and Vision of Scouting</a:t>
            </a:r>
          </a:p>
          <a:p>
            <a:pPr marL="10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By helping to strengthen the core mission of Scouting and provide better Scouting experiences and non-formal education, </a:t>
            </a:r>
          </a:p>
          <a:p>
            <a:pPr marL="10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By ensuring that Scouting takes an active role in promoting child and youth protection within local, national and international communities, </a:t>
            </a:r>
          </a:p>
          <a:p>
            <a:pPr marL="10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By encouraging active citizenship through the development of values, competencies and behaviours of individuals.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2F22849-8614-DA42-B044-40B9736F7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0FE843A-418A-8F4D-9C6B-D0B42DF41A2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35" y="1635645"/>
            <a:ext cx="2977297" cy="2677993"/>
          </a:xfrm>
        </p:spPr>
      </p:pic>
    </p:spTree>
    <p:extLst>
      <p:ext uri="{BB962C8B-B14F-4D97-AF65-F5344CB8AC3E}">
        <p14:creationId xmlns:p14="http://schemas.microsoft.com/office/powerpoint/2010/main" val="242044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813764"/>
            <a:ext cx="8208912" cy="576064"/>
          </a:xfrm>
        </p:spPr>
        <p:txBody>
          <a:bodyPr/>
          <a:lstStyle/>
          <a:p>
            <a:r>
              <a:rPr lang="en-US" dirty="0"/>
              <a:t>Take part in creating a safe Scouting environment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179512" y="1510464"/>
            <a:ext cx="4859837" cy="2846003"/>
          </a:xfrm>
        </p:spPr>
        <p:txBody>
          <a:bodyPr/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MY" dirty="0"/>
              <a:t>All young people aware of Safe from Harm;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MY" dirty="0"/>
              <a:t>All leaders trained in Safe from Harm;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MY" dirty="0"/>
              <a:t>NSOs have a Safe from Harm policy and robust systems for reporting, management and resolution of Safe from Harm concerns;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MY" dirty="0"/>
              <a:t>NSOs put in place all measures during the events;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MY" dirty="0"/>
              <a:t>Scouting establishes meaningful partnerships with others.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2F22849-8614-DA42-B044-40B9736F7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7A4F6D57-E53C-434E-824D-60975230572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688985"/>
            <a:ext cx="3862810" cy="2640751"/>
          </a:xfrm>
        </p:spPr>
      </p:pic>
    </p:spTree>
    <p:extLst>
      <p:ext uri="{BB962C8B-B14F-4D97-AF65-F5344CB8AC3E}">
        <p14:creationId xmlns:p14="http://schemas.microsoft.com/office/powerpoint/2010/main" val="62063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2139702"/>
            <a:ext cx="5046711" cy="1333873"/>
          </a:xfrm>
        </p:spPr>
        <p:txBody>
          <a:bodyPr/>
          <a:lstStyle/>
          <a:p>
            <a:pPr algn="ctr"/>
            <a:r>
              <a:rPr lang="en-US" sz="3200" dirty="0"/>
              <a:t>Thank you for making </a:t>
            </a:r>
            <a:br>
              <a:rPr lang="en-US" sz="3200" dirty="0"/>
            </a:br>
            <a:r>
              <a:rPr lang="en-US" sz="3200" dirty="0"/>
              <a:t>Safe from Harm </a:t>
            </a:r>
            <a:r>
              <a:rPr lang="en-US" sz="3200"/>
              <a:t>a reality!</a:t>
            </a:r>
            <a:endParaRPr lang="en-US" sz="3200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722456FE-EAA9-2846-882E-E368ED0FB9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6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275856" y="1635646"/>
            <a:ext cx="5563344" cy="131710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The purpose of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Safe from Harm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1C7C148-94F2-5E4B-94F4-097C5B44A5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18518"/>
            <a:ext cx="1833421" cy="1951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5C426-42C0-FE4B-9DAF-EBF1F3B3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63987"/>
            <a:ext cx="1800200" cy="329600"/>
          </a:xfrm>
        </p:spPr>
        <p:txBody>
          <a:bodyPr/>
          <a:lstStyle/>
          <a:p>
            <a:r>
              <a:rPr lang="en-US" sz="1800" dirty="0"/>
              <a:t>ID of Module 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5303F-4721-F844-A61F-F32119846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91630"/>
            <a:ext cx="342900" cy="342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ACE5B1-891D-CB4D-A2EF-E26A32ED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902715"/>
            <a:ext cx="5676900" cy="749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D7CFC7-3985-4042-A6D4-DE0176CD823B}"/>
              </a:ext>
            </a:extLst>
          </p:cNvPr>
          <p:cNvSpPr txBox="1"/>
          <p:nvPr/>
        </p:nvSpPr>
        <p:spPr>
          <a:xfrm>
            <a:off x="2403184" y="408391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</a:t>
            </a:r>
          </a:p>
          <a:p>
            <a:r>
              <a:rPr lang="en-US" b="1" dirty="0"/>
              <a:t>MODULE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3CAE28-01AA-1C49-8721-F39425638F0E}"/>
              </a:ext>
            </a:extLst>
          </p:cNvPr>
          <p:cNvSpPr txBox="1"/>
          <p:nvPr/>
        </p:nvSpPr>
        <p:spPr>
          <a:xfrm>
            <a:off x="4572715" y="4092699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1A7EA"/>
                </a:solidFill>
              </a:rPr>
              <a:t>The purpose of Safe from Harm </a:t>
            </a:r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8FCFB651-D423-764A-A764-C7C4F7BB6D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786471-BF89-2C44-9196-CEBD53D7C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962" y="2321350"/>
            <a:ext cx="330200" cy="368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A8C7E5-15C4-DA47-93DE-8549F598A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00" y="3517223"/>
            <a:ext cx="419100" cy="419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3CC8E7-0906-CC4F-8B9D-D449512D8D54}"/>
              </a:ext>
            </a:extLst>
          </p:cNvPr>
          <p:cNvSpPr/>
          <p:nvPr/>
        </p:nvSpPr>
        <p:spPr>
          <a:xfrm>
            <a:off x="926484" y="1887668"/>
            <a:ext cx="4331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0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Aim</a:t>
            </a:r>
            <a:endParaRPr lang="en-MY" sz="1000" dirty="0">
              <a:solidFill>
                <a:srgbClr val="53328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05CE84-DC15-FB4D-8D1B-14EA89DA898F}"/>
              </a:ext>
            </a:extLst>
          </p:cNvPr>
          <p:cNvSpPr/>
          <p:nvPr/>
        </p:nvSpPr>
        <p:spPr>
          <a:xfrm>
            <a:off x="713415" y="2727915"/>
            <a:ext cx="859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0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objectives</a:t>
            </a:r>
            <a:endParaRPr lang="en-MY" sz="1000" dirty="0">
              <a:solidFill>
                <a:srgbClr val="53328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40995E-6B3E-4F40-9A2D-3BFECA746A1D}"/>
              </a:ext>
            </a:extLst>
          </p:cNvPr>
          <p:cNvSpPr/>
          <p:nvPr/>
        </p:nvSpPr>
        <p:spPr>
          <a:xfrm>
            <a:off x="1581255" y="3593262"/>
            <a:ext cx="24232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11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Approximately 90 minutes</a:t>
            </a:r>
            <a:endParaRPr lang="en-MY" sz="1100" dirty="0">
              <a:solidFill>
                <a:srgbClr val="53328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B53F9-6158-2F4D-8265-9EB5BF5E4C5A}"/>
              </a:ext>
            </a:extLst>
          </p:cNvPr>
          <p:cNvSpPr/>
          <p:nvPr/>
        </p:nvSpPr>
        <p:spPr>
          <a:xfrm>
            <a:off x="1563194" y="1556808"/>
            <a:ext cx="6634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provide an outline of Safe from Harm in World Scouting.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FE9990-FD10-4240-B34F-A0C27CD2F678}"/>
              </a:ext>
            </a:extLst>
          </p:cNvPr>
          <p:cNvSpPr/>
          <p:nvPr/>
        </p:nvSpPr>
        <p:spPr>
          <a:xfrm>
            <a:off x="1563194" y="2046126"/>
            <a:ext cx="6939831" cy="143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the end of the training module participants: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have general overview about Safe from harm in the present world context,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have a deeper insight in the development of the Safe from Harm in Scouting,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know the tools for supporting Safe from Harm development,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MY" sz="1200" dirty="0">
                <a:solidFill>
                  <a:srgbClr val="53328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understand how they can contribute towards Safe Scouting. </a:t>
            </a:r>
          </a:p>
        </p:txBody>
      </p:sp>
    </p:spTree>
    <p:extLst>
      <p:ext uri="{BB962C8B-B14F-4D97-AF65-F5344CB8AC3E}">
        <p14:creationId xmlns:p14="http://schemas.microsoft.com/office/powerpoint/2010/main" val="147782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88827"/>
            <a:ext cx="8305800" cy="1343656"/>
          </a:xfrm>
        </p:spPr>
        <p:txBody>
          <a:bodyPr/>
          <a:lstStyle/>
          <a:p>
            <a:r>
              <a:rPr lang="en-US" dirty="0"/>
              <a:t>According to you why is the concept of Safe from Harm important?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3652481"/>
            <a:ext cx="8153400" cy="416021"/>
          </a:xfrm>
        </p:spPr>
        <p:txBody>
          <a:bodyPr/>
          <a:lstStyle/>
          <a:p>
            <a:r>
              <a:rPr lang="en-US" i="1" dirty="0"/>
              <a:t>Brainstorm together !!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9BA24E5D-D94C-7043-B5E6-1277CB0046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808BD5-E512-6344-8DC6-0D563C37A6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5552" y="2859782"/>
            <a:ext cx="6273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2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813764"/>
            <a:ext cx="8208912" cy="576064"/>
          </a:xfrm>
        </p:spPr>
        <p:txBody>
          <a:bodyPr/>
          <a:lstStyle/>
          <a:p>
            <a:r>
              <a:rPr lang="en-US" dirty="0"/>
              <a:t>Safe from Harm brings positivity!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23805" y="1491630"/>
            <a:ext cx="4248472" cy="2743200"/>
          </a:xfrm>
        </p:spPr>
        <p:txBody>
          <a:bodyPr/>
          <a:lstStyle/>
          <a:p>
            <a:pPr marL="16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MY" dirty="0"/>
              <a:t>It is fundamental right of every person to be safe</a:t>
            </a:r>
          </a:p>
          <a:p>
            <a:pPr marL="16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MY" dirty="0"/>
              <a:t>Providing a safe environment where young people can be empowered and where they can have a positive and better experience in Scouting</a:t>
            </a:r>
          </a:p>
          <a:p>
            <a:pPr marL="162900" lvl="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MY" dirty="0" err="1"/>
              <a:t>SfH</a:t>
            </a:r>
            <a:r>
              <a:rPr lang="en-MY" dirty="0"/>
              <a:t> also protects the NSO, the adult leader and other supporters of Scouting</a:t>
            </a:r>
          </a:p>
        </p:txBody>
      </p:sp>
      <p:pic>
        <p:nvPicPr>
          <p:cNvPr id="3" name="Content Placeholder 2" descr="A group of people in front of a crowd&#10;&#10;Description automatically generated">
            <a:extLst>
              <a:ext uri="{FF2B5EF4-FFF2-40B4-BE49-F238E27FC236}">
                <a16:creationId xmlns:a16="http://schemas.microsoft.com/office/drawing/2014/main" id="{6C048B6A-D5BE-D04A-ADF2-5FF67C689D9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264" y="1704005"/>
            <a:ext cx="3886200" cy="2601955"/>
          </a:xfr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2F22849-8614-DA42-B044-40B9736F7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813764"/>
            <a:ext cx="8208912" cy="576064"/>
          </a:xfrm>
        </p:spPr>
        <p:txBody>
          <a:bodyPr/>
          <a:lstStyle/>
          <a:p>
            <a:r>
              <a:rPr lang="en-US" dirty="0"/>
              <a:t>Being Safe from Harm and protected from abuse 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678784" y="1858144"/>
            <a:ext cx="4248472" cy="2011412"/>
          </a:xfrm>
        </p:spPr>
        <p:txBody>
          <a:bodyPr/>
          <a:lstStyle/>
          <a:p>
            <a:pPr marL="10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MY" dirty="0"/>
              <a:t>e.g. historical child abuses cases</a:t>
            </a:r>
          </a:p>
          <a:p>
            <a:pPr marL="10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MY" dirty="0"/>
              <a:t>The negative effects on young people</a:t>
            </a:r>
          </a:p>
          <a:p>
            <a:pPr marL="105750" lvl="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MY" dirty="0"/>
              <a:t>The negative effects on NSOs as a result of a catastrophic event - PR, membership, financial impact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2F22849-8614-DA42-B044-40B9736F7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11" name="Content Placeholder 10" descr="A picture containing person, holding, hand, person&#10;&#10;Description automatically generated">
            <a:extLst>
              <a:ext uri="{FF2B5EF4-FFF2-40B4-BE49-F238E27FC236}">
                <a16:creationId xmlns:a16="http://schemas.microsoft.com/office/drawing/2014/main" id="{F293B1D3-2980-9949-8E06-45395F2C7C0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568450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63489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46191"/>
            <a:ext cx="7537421" cy="576064"/>
          </a:xfrm>
        </p:spPr>
        <p:txBody>
          <a:bodyPr/>
          <a:lstStyle/>
          <a:p>
            <a:r>
              <a:rPr lang="en-US" dirty="0"/>
              <a:t>Essential resources to better understand Safe from Harm… 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23528" y="1658351"/>
            <a:ext cx="4248472" cy="2743200"/>
          </a:xfrm>
        </p:spPr>
        <p:txBody>
          <a:bodyPr/>
          <a:lstStyle/>
          <a:p>
            <a:pPr marL="16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MY" dirty="0"/>
              <a:t>UN Declaration of Human Rights 1948</a:t>
            </a:r>
          </a:p>
          <a:p>
            <a:pPr marL="16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MY" dirty="0"/>
              <a:t>UN Convention on the Rights of the Child 1989/1990</a:t>
            </a:r>
          </a:p>
          <a:p>
            <a:pPr marL="16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MY" dirty="0"/>
              <a:t>Keeping Scouts Safe from Harm resolution by the World Scout Conference in Thessaloniki 2002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2F22849-8614-DA42-B044-40B9736F7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7" name="Content Placeholder 6" descr="A picture containing newspaper, reading, person, room&#10;&#10;Description automatically generated">
            <a:extLst>
              <a:ext uri="{FF2B5EF4-FFF2-40B4-BE49-F238E27FC236}">
                <a16:creationId xmlns:a16="http://schemas.microsoft.com/office/drawing/2014/main" id="{F0737B38-F176-184C-A0CC-D900B778F4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4860197" y="1204772"/>
            <a:ext cx="2320454" cy="1825179"/>
          </a:xfrm>
        </p:spPr>
      </p:pic>
      <p:pic>
        <p:nvPicPr>
          <p:cNvPr id="9" name="Picture 8" descr="A picture containing holding, person, display, people&#10;&#10;Description automatically generated">
            <a:extLst>
              <a:ext uri="{FF2B5EF4-FFF2-40B4-BE49-F238E27FC236}">
                <a16:creationId xmlns:a16="http://schemas.microsoft.com/office/drawing/2014/main" id="{3B662A72-AA7B-C046-9079-EF7151F71B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0651" y="1742902"/>
            <a:ext cx="1966998" cy="3147814"/>
          </a:xfrm>
          <a:prstGeom prst="rect">
            <a:avLst/>
          </a:prstGeom>
        </p:spPr>
      </p:pic>
      <p:pic>
        <p:nvPicPr>
          <p:cNvPr id="11" name="Picture 10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EA28BEB3-48F7-2A40-A761-8699E633C91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948" y="3029951"/>
            <a:ext cx="2741703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8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539552" y="646191"/>
            <a:ext cx="7537421" cy="576064"/>
          </a:xfrm>
        </p:spPr>
        <p:txBody>
          <a:bodyPr/>
          <a:lstStyle/>
          <a:p>
            <a:r>
              <a:rPr lang="en-US" dirty="0"/>
              <a:t>Essential resources to better understand Safe from Harm… 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323528" y="1658351"/>
            <a:ext cx="4248472" cy="2743200"/>
          </a:xfrm>
        </p:spPr>
        <p:txBody>
          <a:bodyPr/>
          <a:lstStyle/>
          <a:p>
            <a:pPr marL="16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MY" dirty="0"/>
              <a:t>Safe from Harm training for the World Scout Jamboree (UK 2007, Sweden 2011, Japan 2015)</a:t>
            </a:r>
          </a:p>
          <a:p>
            <a:pPr marL="16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MY" dirty="0"/>
              <a:t>Keeping Scouts Safe from Harm - WOSM position paper 2014</a:t>
            </a:r>
          </a:p>
          <a:p>
            <a:pPr marL="16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MY" dirty="0"/>
              <a:t>Safe from Harm World Policy, Baku 2017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2F22849-8614-DA42-B044-40B9736F7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638D0B-D6EE-CB4D-8137-049F675C6E25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6" r="26030" b="43140"/>
          <a:stretch/>
        </p:blipFill>
        <p:spPr>
          <a:xfrm>
            <a:off x="5497813" y="1305727"/>
            <a:ext cx="2448272" cy="1314251"/>
          </a:xfrm>
        </p:spPr>
      </p:pic>
      <p:pic>
        <p:nvPicPr>
          <p:cNvPr id="10" name="Picture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7C583E3-548F-8C4B-B326-B55E2A525A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773" y="2643757"/>
            <a:ext cx="1666475" cy="2355726"/>
          </a:xfrm>
          <a:prstGeom prst="rect">
            <a:avLst/>
          </a:prstGeom>
        </p:spPr>
      </p:pic>
      <p:pic>
        <p:nvPicPr>
          <p:cNvPr id="13" name="Picture 12" descr="A picture containing person, outdoor, grass, person&#10;&#10;Description automatically generated">
            <a:extLst>
              <a:ext uri="{FF2B5EF4-FFF2-40B4-BE49-F238E27FC236}">
                <a16:creationId xmlns:a16="http://schemas.microsoft.com/office/drawing/2014/main" id="{E94D63BE-5648-0441-958A-83DC20F378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2643758"/>
            <a:ext cx="1666475" cy="23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8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43249" y="634610"/>
            <a:ext cx="7537421" cy="576064"/>
          </a:xfrm>
        </p:spPr>
        <p:txBody>
          <a:bodyPr/>
          <a:lstStyle/>
          <a:p>
            <a:r>
              <a:rPr lang="en-US" dirty="0"/>
              <a:t>WOSM tools to keep young people safe!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2F22849-8614-DA42-B044-40B9736F7E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6973" y="479619"/>
            <a:ext cx="854256" cy="9092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6DE92-2DAF-2B45-99EC-33D22C1C87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11960" y="1618134"/>
            <a:ext cx="4480992" cy="2743200"/>
          </a:xfrm>
        </p:spPr>
        <p:txBody>
          <a:bodyPr/>
          <a:lstStyle/>
          <a:p>
            <a:pPr marL="10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World Safe from Harm policy </a:t>
            </a:r>
          </a:p>
          <a:p>
            <a:pPr marL="10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Safe from Harm e-learning modules </a:t>
            </a:r>
          </a:p>
          <a:p>
            <a:pPr marL="10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Safe from Harm educational tools </a:t>
            </a:r>
            <a:r>
              <a:rPr lang="en-MY" dirty="0" err="1"/>
              <a:t>e.g</a:t>
            </a:r>
            <a:r>
              <a:rPr lang="en-MY" dirty="0"/>
              <a:t> Anti-bullying toolkit, Safe from Harm videos</a:t>
            </a:r>
          </a:p>
          <a:p>
            <a:pPr marL="10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Guidelines and self-assessment for National Scout Organisations</a:t>
            </a:r>
          </a:p>
          <a:p>
            <a:pPr marL="10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WOSM Safe from Harm Service</a:t>
            </a:r>
          </a:p>
          <a:p>
            <a:pPr marL="10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MY" dirty="0"/>
              <a:t>Safe from Harm in world and regional events  </a:t>
            </a:r>
          </a:p>
          <a:p>
            <a:endParaRPr lang="en-US" dirty="0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BF2284-F597-214B-83CD-EE6753D16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66" y="1382188"/>
            <a:ext cx="1742854" cy="1483208"/>
          </a:xfr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A35F629-BA2F-0345-84B4-A47020F417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1382188"/>
            <a:ext cx="1722065" cy="1722065"/>
          </a:xfrm>
          <a:prstGeom prst="rect">
            <a:avLst/>
          </a:prstGeom>
        </p:spPr>
      </p:pic>
      <p:pic>
        <p:nvPicPr>
          <p:cNvPr id="15" name="Picture 1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2D3731AA-3BF5-894F-AD39-21053421C15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104253"/>
            <a:ext cx="1289030" cy="1836190"/>
          </a:xfrm>
          <a:prstGeom prst="rect">
            <a:avLst/>
          </a:prstGeom>
        </p:spPr>
      </p:pic>
      <p:pic>
        <p:nvPicPr>
          <p:cNvPr id="17" name="Picture 16" descr="A screen shot of a person&#10;&#10;Description automatically generated">
            <a:extLst>
              <a:ext uri="{FF2B5EF4-FFF2-40B4-BE49-F238E27FC236}">
                <a16:creationId xmlns:a16="http://schemas.microsoft.com/office/drawing/2014/main" id="{82FE3DCD-1DAA-5A42-BA8C-45179000F6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260" y="2865396"/>
            <a:ext cx="1736460" cy="130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57808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Custom WOSM">
      <a:dk1>
        <a:sysClr val="windowText" lastClr="000000"/>
      </a:dk1>
      <a:lt1>
        <a:sysClr val="window" lastClr="FFFFFF"/>
      </a:lt1>
      <a:dk2>
        <a:srgbClr val="622599"/>
      </a:dk2>
      <a:lt2>
        <a:srgbClr val="D4D4D6"/>
      </a:lt2>
      <a:accent1>
        <a:srgbClr val="0054A0"/>
      </a:accent1>
      <a:accent2>
        <a:srgbClr val="AABA0A"/>
      </a:accent2>
      <a:accent3>
        <a:srgbClr val="DD7500"/>
      </a:accent3>
      <a:accent4>
        <a:srgbClr val="E23D28"/>
      </a:accent4>
      <a:accent5>
        <a:srgbClr val="3D8E33"/>
      </a:accent5>
      <a:accent6>
        <a:srgbClr val="ED0D86"/>
      </a:accent6>
      <a:hlink>
        <a:srgbClr val="00A5E3"/>
      </a:hlink>
      <a:folHlink>
        <a:srgbClr val="9EA2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7156C4FC-C73E-0246-9BCD-64C7AFA4A7E7}" vid="{07445ABD-8936-2340-ABB7-B6CEA695C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196</TotalTime>
  <Words>607</Words>
  <Application>Microsoft Macintosh PowerPoint</Application>
  <PresentationFormat>On-screen Show (16:9)</PresentationFormat>
  <Paragraphs>72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Wingdings</vt:lpstr>
      <vt:lpstr>Studio</vt:lpstr>
      <vt:lpstr>PowerPoint Presentation</vt:lpstr>
      <vt:lpstr>The purpose of  Safe from Harm </vt:lpstr>
      <vt:lpstr>ID of Module 2</vt:lpstr>
      <vt:lpstr>According to you why is the concept of Safe from Harm important? </vt:lpstr>
      <vt:lpstr>Safe from Harm brings positivity!</vt:lpstr>
      <vt:lpstr>Being Safe from Harm and protected from abuse </vt:lpstr>
      <vt:lpstr>Essential resources to better understand Safe from Harm… </vt:lpstr>
      <vt:lpstr>Essential resources to better understand Safe from Harm… </vt:lpstr>
      <vt:lpstr>WOSM tools to keep young people safe!</vt:lpstr>
      <vt:lpstr>Safe from Harm and the image of Scouting</vt:lpstr>
      <vt:lpstr>Implementing Safe from Harm to create a positive change!</vt:lpstr>
      <vt:lpstr>Take part in creating a safe Scouting environment</vt:lpstr>
      <vt:lpstr>Thank you for making  Safe from Harm a reality!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Tadej Pugelj</dc:creator>
  <cp:lastModifiedBy>Tadej Pugelj</cp:lastModifiedBy>
  <cp:revision>15</cp:revision>
  <dcterms:created xsi:type="dcterms:W3CDTF">2020-06-15T04:45:33Z</dcterms:created>
  <dcterms:modified xsi:type="dcterms:W3CDTF">2020-09-23T04:18:38Z</dcterms:modified>
</cp:coreProperties>
</file>