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1"/>
  </p:sldMasterIdLst>
  <p:notesMasterIdLst>
    <p:notesMasterId r:id="rId17"/>
  </p:notesMasterIdLst>
  <p:handoutMasterIdLst>
    <p:handoutMasterId r:id="rId18"/>
  </p:handoutMasterIdLst>
  <p:sldIdLst>
    <p:sldId id="265" r:id="rId2"/>
    <p:sldId id="257" r:id="rId3"/>
    <p:sldId id="270" r:id="rId4"/>
    <p:sldId id="272" r:id="rId5"/>
    <p:sldId id="271" r:id="rId6"/>
    <p:sldId id="256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8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7EA"/>
    <a:srgbClr val="62259F"/>
    <a:srgbClr val="4E0E8C"/>
    <a:srgbClr val="78B929"/>
    <a:srgbClr val="2076CD"/>
    <a:srgbClr val="3592DF"/>
    <a:srgbClr val="31A7E9"/>
    <a:srgbClr val="1C7ECC"/>
    <a:srgbClr val="2953B7"/>
    <a:srgbClr val="11A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6"/>
    <p:restoredTop sz="96327"/>
  </p:normalViewPr>
  <p:slideViewPr>
    <p:cSldViewPr snapToObjects="1" showGuides="1">
      <p:cViewPr varScale="1">
        <p:scale>
          <a:sx n="156" d="100"/>
          <a:sy n="156" d="100"/>
        </p:scale>
        <p:origin x="472" y="176"/>
      </p:cViewPr>
      <p:guideLst>
        <p:guide orient="horz" pos="395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32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FBFE-1AF6-B848-8612-E040A05E8B28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World Scout Bureau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A22D-D942-9C46-99E7-4370FE323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E73F-CE99-B541-A3E3-0916A80BD4BF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World Scout Bureau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97BE-849C-DB4E-8F24-70A03BAE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312907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260188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91429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319791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2853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327967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236022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933950"/>
            <a:ext cx="2133600" cy="208430"/>
          </a:xfrm>
          <a:prstGeom prst="rect">
            <a:avLst/>
          </a:prstGeom>
        </p:spPr>
        <p:txBody>
          <a:bodyPr/>
          <a:lstStyle/>
          <a:p>
            <a:fld id="{68E1BE7D-E85F-C949-88A0-1704BAE10D9D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4932828"/>
            <a:ext cx="1905000" cy="2095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World Scout Bureau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933950"/>
            <a:ext cx="2133600" cy="208430"/>
          </a:xfrm>
          <a:prstGeom prst="rect">
            <a:avLst/>
          </a:prstGeom>
        </p:spPr>
        <p:txBody>
          <a:bodyPr/>
          <a:lstStyle/>
          <a:p>
            <a:fld id="{5F702A45-47BF-984A-A12C-FE3DF6400C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5" descr="SCT LIZ 1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162030"/>
            <a:ext cx="8305800" cy="1343656"/>
          </a:xfrm>
          <a:prstGeom prst="rect">
            <a:avLst/>
          </a:prstGeom>
        </p:spPr>
        <p:txBody>
          <a:bodyPr anchor="ctr" anchorCtr="0"/>
          <a:lstStyle>
            <a:lvl1pPr algn="ctr">
              <a:spcAft>
                <a:spcPts val="0"/>
              </a:spcAft>
              <a:defRPr sz="3600" b="1" cap="none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fr-CH" dirty="0"/>
              <a:t>Click to edit Master </a:t>
            </a:r>
            <a:br>
              <a:rPr lang="fr-CH" dirty="0"/>
            </a:br>
            <a:r>
              <a:rPr lang="fr-CH" dirty="0"/>
              <a:t>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931790"/>
            <a:ext cx="8153400" cy="41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995936" y="1635646"/>
            <a:ext cx="4464496" cy="151216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Main title of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presentation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slide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627534"/>
            <a:ext cx="3886200" cy="833178"/>
          </a:xfrm>
          <a:prstGeom prst="rect">
            <a:avLst/>
          </a:prstGeom>
        </p:spPr>
        <p:txBody>
          <a:bodyPr wrap="square" lIns="0" tIns="46800" rIns="0" bIns="4680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r-CH" dirty="0"/>
              <a:t>Click to edit</a:t>
            </a:r>
            <a:br>
              <a:rPr lang="fr-CH" dirty="0"/>
            </a:br>
            <a:r>
              <a:rPr lang="fr-CH" dirty="0"/>
              <a:t>Master title style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18134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/>
              <a:t>Click to edit Master text style 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6752" y="1618134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/>
              <a:t>Click to edit Master text style 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806752" y="627534"/>
            <a:ext cx="3886200" cy="833438"/>
          </a:xfrm>
          <a:prstGeom prst="rect">
            <a:avLst/>
          </a:prstGeom>
        </p:spPr>
        <p:txBody>
          <a:bodyPr vert="horz" wrap="square" anchor="t"/>
          <a:lstStyle>
            <a:lvl1pPr marL="0" indent="-457200">
              <a:spcBef>
                <a:spcPts val="0"/>
              </a:spcBef>
              <a:buFont typeface="Arial"/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dirty="0"/>
              <a:t>Click to edit</a:t>
            </a:r>
            <a:br>
              <a:rPr lang="fr-CH" dirty="0"/>
            </a:br>
            <a:r>
              <a:rPr lang="fr-CH" dirty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0" y="1306438"/>
            <a:ext cx="1828799" cy="1752600"/>
          </a:xfrm>
          <a:prstGeom prst="rect">
            <a:avLst/>
          </a:prstGeom>
          <a:effectLst/>
        </p:spPr>
        <p:txBody>
          <a:bodyPr vert="horz" lIns="0" tIns="45720" rIns="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16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fr-CH" dirty="0"/>
              <a:t>Click to edit Master </a:t>
            </a:r>
            <a:br>
              <a:rPr lang="fr-CH" dirty="0"/>
            </a:br>
            <a:r>
              <a:rPr lang="fr-CH" dirty="0"/>
              <a:t>title style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3400" y="1230238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67000" y="1230238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00600" y="620638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363838"/>
            <a:ext cx="5638800" cy="838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0" tIns="45720" rIns="0" bIns="45720" rtlCol="0" anchor="ctr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96370"/>
            <a:ext cx="9143999" cy="5238750"/>
          </a:xfrm>
          <a:prstGeom prst="rect">
            <a:avLst/>
          </a:prstGeom>
          <a:solidFill>
            <a:srgbClr val="622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1"/>
          <p:cNvSpPr>
            <a:spLocks noGrp="1"/>
          </p:cNvSpPr>
          <p:nvPr>
            <p:ph type="title" hasCustomPrompt="1"/>
          </p:nvPr>
        </p:nvSpPr>
        <p:spPr>
          <a:xfrm>
            <a:off x="4067943" y="2139702"/>
            <a:ext cx="4542655" cy="111784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slide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336676"/>
            <a:ext cx="2303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SCT_Logo_EN_rgb_c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D31D5-F80C-9E41-9B3E-D9E0F800BD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202447"/>
            <a:ext cx="9144000" cy="470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5" r:id="rId2"/>
    <p:sldLayoutId id="2147483754" r:id="rId3"/>
    <p:sldLayoutId id="2147483759" r:id="rId4"/>
    <p:sldLayoutId id="2147483757" r:id="rId5"/>
    <p:sldLayoutId id="2147483749" r:id="rId6"/>
    <p:sldLayoutId id="2147483758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24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1600" b="1" kern="1200" cap="none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lNyx8JmZK8?start=66&amp;feature=oembed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T LIZ 1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995"/>
            <a:ext cx="9229725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8153400" cy="833178"/>
          </a:xfrm>
        </p:spPr>
        <p:txBody>
          <a:bodyPr/>
          <a:lstStyle/>
          <a:p>
            <a:r>
              <a:rPr lang="en-US" dirty="0"/>
              <a:t>For whom is this policy?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499992" y="1563638"/>
            <a:ext cx="4392488" cy="2664296"/>
          </a:xfrm>
        </p:spPr>
        <p:txBody>
          <a:bodyPr/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EVERYONE! All Scouts are concerned by Safe from Harm but here are the different targeted audiences: </a:t>
            </a:r>
          </a:p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5750" indent="-285750">
              <a:buFont typeface="Wingdings" pitchFamily="2" charset="2"/>
              <a:buChar char="Ø"/>
            </a:pPr>
            <a:r>
              <a:rPr lang="en-MY" dirty="0">
                <a:ea typeface="Verdana" panose="020B0604030504040204" pitchFamily="34" charset="0"/>
                <a:cs typeface="Verdana" panose="020B0604030504040204" pitchFamily="34" charset="0"/>
              </a:rPr>
              <a:t>Children and young people between 5 and 26 years of age, </a:t>
            </a:r>
          </a:p>
          <a:p>
            <a:pPr marL="105750" indent="-285750">
              <a:buFont typeface="Wingdings" pitchFamily="2" charset="2"/>
              <a:buChar char="Ø"/>
            </a:pPr>
            <a:r>
              <a:rPr lang="en-MY" dirty="0">
                <a:ea typeface="Verdana" panose="020B0604030504040204" pitchFamily="34" charset="0"/>
                <a:cs typeface="Verdana" panose="020B0604030504040204" pitchFamily="34" charset="0"/>
              </a:rPr>
              <a:t>Adult volunteers and professional staff, </a:t>
            </a:r>
          </a:p>
          <a:p>
            <a:pPr marL="105750" indent="-285750">
              <a:buFont typeface="Wingdings" pitchFamily="2" charset="2"/>
              <a:buChar char="Ø"/>
            </a:pPr>
            <a:r>
              <a:rPr lang="en-MY" dirty="0">
                <a:ea typeface="Verdana" panose="020B0604030504040204" pitchFamily="34" charset="0"/>
                <a:cs typeface="Verdana" panose="020B0604030504040204" pitchFamily="34" charset="0"/>
              </a:rPr>
              <a:t>Any and all external stakeholders involved in supporting Scouting. </a:t>
            </a:r>
          </a:p>
          <a:p>
            <a:pPr marL="10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endParaRPr lang="en-US" dirty="0"/>
          </a:p>
        </p:txBody>
      </p:sp>
      <p:pic>
        <p:nvPicPr>
          <p:cNvPr id="3" name="Picture 2" descr="A picture containing person, player, racket, purple&#10;&#10;Description automatically generated">
            <a:extLst>
              <a:ext uri="{FF2B5EF4-FFF2-40B4-BE49-F238E27FC236}">
                <a16:creationId xmlns:a16="http://schemas.microsoft.com/office/drawing/2014/main" id="{36112395-A2C1-4846-B62A-9EE399DD5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60" y="1563637"/>
            <a:ext cx="4064934" cy="270291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3557DE-7E4F-F340-AB0D-F45FDD3500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6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8153400" cy="833178"/>
          </a:xfrm>
        </p:spPr>
        <p:txBody>
          <a:bodyPr/>
          <a:lstStyle/>
          <a:p>
            <a:r>
              <a:rPr lang="en-US" dirty="0"/>
              <a:t>Abuse exists at every levels… 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0053" y="1449241"/>
            <a:ext cx="4392488" cy="2664296"/>
          </a:xfrm>
        </p:spPr>
        <p:txBody>
          <a:bodyPr/>
          <a:lstStyle/>
          <a:p>
            <a:pPr lvl="0" indent="0" defTabSz="457200">
              <a:lnSpc>
                <a:spcPct val="100000"/>
              </a:lnSpc>
              <a:buClrTx/>
              <a:buSzTx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important to keep in mind that abuse can occur anywhere, and that the perpetrator and the victims can not always the same. It can occur:  </a:t>
            </a:r>
          </a:p>
          <a:p>
            <a:pPr marL="285750" lvl="0" indent="-285750" defTabSz="457200">
              <a:lnSpc>
                <a:spcPct val="100000"/>
              </a:lnSpc>
              <a:buClrTx/>
              <a:buSzTx/>
              <a:buFont typeface="Wingdings" pitchFamily="2" charset="2"/>
              <a:buChar char="§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SzTx/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an adult towards a young person or a child</a:t>
            </a:r>
          </a:p>
          <a:p>
            <a:pPr marL="285750" indent="-285750" defTabSz="4572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SzTx/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two young person</a:t>
            </a:r>
          </a:p>
          <a:p>
            <a:pPr marL="285750" indent="-285750" defTabSz="4572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SzTx/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two adults </a:t>
            </a:r>
          </a:p>
          <a:p>
            <a:endParaRPr lang="en-US" dirty="0"/>
          </a:p>
        </p:txBody>
      </p:sp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B19DEF46-A717-0D48-B06F-F9D8B974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41" y="1608627"/>
            <a:ext cx="3987083" cy="266429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9FA7E20-C857-824A-8BC6-37536AC20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8153400" cy="576064"/>
          </a:xfrm>
        </p:spPr>
        <p:txBody>
          <a:bodyPr/>
          <a:lstStyle/>
          <a:p>
            <a:r>
              <a:rPr lang="en-US" dirty="0"/>
              <a:t>Being in a position of trust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228027" y="1506344"/>
            <a:ext cx="4680520" cy="2664296"/>
          </a:xfrm>
        </p:spPr>
        <p:txBody>
          <a:bodyPr/>
          <a:lstStyle/>
          <a:p>
            <a:pPr lvl="0" indent="0" defTabSz="457200">
              <a:lnSpc>
                <a:spcPct val="100000"/>
              </a:lnSpc>
              <a:buClrTx/>
              <a:buSzTx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and young people will look up to you as a person of high integrity and will always expect the highest possible standard from you : </a:t>
            </a:r>
          </a:p>
          <a:p>
            <a:pPr lvl="0" indent="0" defTabSz="457200">
              <a:lnSpc>
                <a:spcPct val="100000"/>
              </a:lnSpc>
              <a:buClrTx/>
              <a:buSzTx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should be treated with dignity and respect and should rely on you to ensure their safety and well being</a:t>
            </a:r>
          </a:p>
          <a:p>
            <a:pPr marL="285750" lvl="0" indent="-285750" defTabSz="4572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should not use the position of trust to get involved in inappropriate relationship with them</a:t>
            </a:r>
          </a:p>
          <a:p>
            <a:pPr marL="285750" lvl="0" indent="-285750" defTabSz="4572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our responsibility to raise awareness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ensure a Safe Environment at all times</a:t>
            </a:r>
          </a:p>
          <a:p>
            <a:endParaRPr lang="en-US" dirty="0"/>
          </a:p>
        </p:txBody>
      </p:sp>
      <p:pic>
        <p:nvPicPr>
          <p:cNvPr id="3" name="Picture 2" descr="A picture containing person, outdoor, grass, person&#10;&#10;Description automatically generated">
            <a:extLst>
              <a:ext uri="{FF2B5EF4-FFF2-40B4-BE49-F238E27FC236}">
                <a16:creationId xmlns:a16="http://schemas.microsoft.com/office/drawing/2014/main" id="{9A42B322-7073-0648-90AB-06F708878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87" y="1598890"/>
            <a:ext cx="3859470" cy="257175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2D7986C-A743-BB4E-BE07-D89C05C378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8153400" cy="576064"/>
          </a:xfrm>
        </p:spPr>
        <p:txBody>
          <a:bodyPr/>
          <a:lstStyle/>
          <a:p>
            <a:r>
              <a:rPr lang="en-US" dirty="0"/>
              <a:t>Providing a safe environment encompasses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995936" y="1491630"/>
            <a:ext cx="4904792" cy="79208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MY" dirty="0"/>
              <a:t>Educational purpose of Scouting activities, 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MY" dirty="0"/>
              <a:t>Safety in Scouting activities, 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MY" dirty="0"/>
              <a:t>Development of personal skills, 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MY" dirty="0"/>
              <a:t>Involving all stakeholders (e.g. children and young people, adult volunteers and professional staff, parents, school authorities, faith-based organisations), 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MY" dirty="0"/>
              <a:t>Creating and awareness, promoting and encouraging positive behaviour. </a:t>
            </a:r>
          </a:p>
          <a:p>
            <a:pPr algn="ctr">
              <a:lnSpc>
                <a:spcPct val="100000"/>
              </a:lnSpc>
            </a:pPr>
            <a:endParaRPr lang="en-MY" dirty="0"/>
          </a:p>
          <a:p>
            <a:pPr algn="ctr"/>
            <a:endParaRPr lang="en-US" dirty="0"/>
          </a:p>
        </p:txBody>
      </p:sp>
      <p:pic>
        <p:nvPicPr>
          <p:cNvPr id="4" name="Picture 3" descr="A group of people in a forest&#10;&#10;Description automatically generated">
            <a:extLst>
              <a:ext uri="{FF2B5EF4-FFF2-40B4-BE49-F238E27FC236}">
                <a16:creationId xmlns:a16="http://schemas.microsoft.com/office/drawing/2014/main" id="{C22F08E1-AA46-EC47-9271-8B15FCC7F3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35646"/>
            <a:ext cx="3785176" cy="252028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29D9C66-32E8-2F49-9232-194DCDB6A2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group of people on a beach posing for the camera&#10;&#10;Description automatically generated">
            <a:extLst>
              <a:ext uri="{FF2B5EF4-FFF2-40B4-BE49-F238E27FC236}">
                <a16:creationId xmlns:a16="http://schemas.microsoft.com/office/drawing/2014/main" id="{8AFEF795-42D8-C94F-9DB3-1942B3A012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1762" y="1989040"/>
            <a:ext cx="2016224" cy="201622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11014D-F8F9-4746-880B-C9E03F96DD30}"/>
              </a:ext>
            </a:extLst>
          </p:cNvPr>
          <p:cNvSpPr/>
          <p:nvPr/>
        </p:nvSpPr>
        <p:spPr>
          <a:xfrm>
            <a:off x="250231" y="3146625"/>
            <a:ext cx="2318938" cy="4750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Youth Programme</a:t>
            </a:r>
          </a:p>
        </p:txBody>
      </p:sp>
      <p:pic>
        <p:nvPicPr>
          <p:cNvPr id="27" name="Picture Placeholder 2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7DECF90-15C1-6240-8B2A-0444737704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1113" y="950609"/>
            <a:ext cx="2016224" cy="201622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67494"/>
            <a:ext cx="5638800" cy="838200"/>
          </a:xfrm>
        </p:spPr>
        <p:txBody>
          <a:bodyPr/>
          <a:lstStyle/>
          <a:p>
            <a:r>
              <a:rPr lang="en-US" dirty="0"/>
              <a:t>Areas of implementation 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C7997EF-7AAE-534A-A3A2-9BE7B5DC563E}"/>
              </a:ext>
            </a:extLst>
          </p:cNvPr>
          <p:cNvSpPr>
            <a:spLocks noGrp="1"/>
          </p:cNvSpPr>
          <p:nvPr/>
        </p:nvSpPr>
        <p:spPr>
          <a:xfrm>
            <a:off x="7092041" y="2460927"/>
            <a:ext cx="1828371" cy="1863423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3FE98-1CCF-3646-81FA-0AB88591166B}"/>
              </a:ext>
            </a:extLst>
          </p:cNvPr>
          <p:cNvSpPr/>
          <p:nvPr/>
        </p:nvSpPr>
        <p:spPr>
          <a:xfrm>
            <a:off x="2538087" y="4103194"/>
            <a:ext cx="2318938" cy="4750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Adults in Scouting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F4BD23-0019-BD45-8848-AD3B8C70E5E3}"/>
              </a:ext>
            </a:extLst>
          </p:cNvPr>
          <p:cNvSpPr/>
          <p:nvPr/>
        </p:nvSpPr>
        <p:spPr>
          <a:xfrm>
            <a:off x="7025310" y="4443958"/>
            <a:ext cx="2037603" cy="475042"/>
          </a:xfrm>
          <a:prstGeom prst="rect">
            <a:avLst/>
          </a:prstGeom>
          <a:solidFill>
            <a:srgbClr val="622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Scouting events</a:t>
            </a:r>
          </a:p>
        </p:txBody>
      </p:sp>
      <p:pic>
        <p:nvPicPr>
          <p:cNvPr id="23" name="Picture Placeholder 22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DCD6D1C-F371-D44E-8D73-AE3DD13C20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032470"/>
            <a:ext cx="2016224" cy="2016224"/>
          </a:xfrm>
        </p:spPr>
      </p:pic>
      <p:pic>
        <p:nvPicPr>
          <p:cNvPr id="29" name="Picture 28" descr="A group of people standing in front of a large crowd watching&#10;&#10;Description automatically generated">
            <a:extLst>
              <a:ext uri="{FF2B5EF4-FFF2-40B4-BE49-F238E27FC236}">
                <a16:creationId xmlns:a16="http://schemas.microsoft.com/office/drawing/2014/main" id="{1FDFD520-735E-2D47-A7C1-80AA2D09BE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753" y="2477292"/>
            <a:ext cx="1828371" cy="1863423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BD7837B-512D-964C-B39A-4CB9041B9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995" y="3072845"/>
            <a:ext cx="1752600" cy="552335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8536BFF8-EEC2-8F42-AD45-D8DC03BF9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139702"/>
            <a:ext cx="5046711" cy="1333873"/>
          </a:xfrm>
        </p:spPr>
        <p:txBody>
          <a:bodyPr/>
          <a:lstStyle/>
          <a:p>
            <a:pPr algn="ctr"/>
            <a:r>
              <a:rPr lang="en-US" sz="3200" dirty="0"/>
              <a:t>Thank you for making </a:t>
            </a:r>
            <a:br>
              <a:rPr lang="en-US" sz="3200" dirty="0"/>
            </a:br>
            <a:r>
              <a:rPr lang="en-US" sz="3200" dirty="0"/>
              <a:t>Safe from Harm </a:t>
            </a:r>
            <a:r>
              <a:rPr lang="en-US" sz="3200"/>
              <a:t>a reality!</a:t>
            </a:r>
            <a:endParaRPr lang="en-US" sz="3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2456FE-EAA9-2846-882E-E368ED0FB9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26056" y="1635646"/>
            <a:ext cx="5213144" cy="1317105"/>
          </a:xfrm>
        </p:spPr>
        <p:txBody>
          <a:bodyPr/>
          <a:lstStyle/>
          <a:p>
            <a:pPr algn="ctr"/>
            <a:r>
              <a:rPr lang="en-US" sz="3600" b="1" dirty="0"/>
              <a:t>What is </a:t>
            </a:r>
            <a:br>
              <a:rPr lang="en-US" sz="3600" b="1" dirty="0"/>
            </a:br>
            <a:r>
              <a:rPr lang="en-US" sz="3600" b="1" dirty="0"/>
              <a:t>Safe from Harm?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1C7C148-94F2-5E4B-94F4-097C5B44A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7534"/>
            <a:ext cx="3158512" cy="33616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C426-42C0-FE4B-9DAF-EBF1F3B3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3987"/>
            <a:ext cx="1800200" cy="329600"/>
          </a:xfrm>
        </p:spPr>
        <p:txBody>
          <a:bodyPr/>
          <a:lstStyle/>
          <a:p>
            <a:r>
              <a:rPr lang="en-US" sz="1800" dirty="0"/>
              <a:t>ID of Module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5303F-4721-F844-A61F-F3211984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12" y="1526440"/>
            <a:ext cx="3429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19D67E-86F7-5347-927C-332EF167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62" y="2321350"/>
            <a:ext cx="3302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CF3DB-A591-1545-85F2-D22D60681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34" y="3319657"/>
            <a:ext cx="419100" cy="419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DA6D52-925C-4541-B00D-4F97BB39EA10}"/>
              </a:ext>
            </a:extLst>
          </p:cNvPr>
          <p:cNvSpPr/>
          <p:nvPr/>
        </p:nvSpPr>
        <p:spPr>
          <a:xfrm>
            <a:off x="926484" y="1887668"/>
            <a:ext cx="433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</a:t>
            </a:r>
            <a:endParaRPr lang="en-MY" sz="10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E0FDC-0B49-3C4D-A9A5-F453C906028C}"/>
              </a:ext>
            </a:extLst>
          </p:cNvPr>
          <p:cNvSpPr/>
          <p:nvPr/>
        </p:nvSpPr>
        <p:spPr>
          <a:xfrm>
            <a:off x="713415" y="2727915"/>
            <a:ext cx="859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0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</a:t>
            </a:r>
            <a:endParaRPr lang="en-MY" sz="10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B4CB1C-3646-8840-AC59-D96A4F56DEB8}"/>
              </a:ext>
            </a:extLst>
          </p:cNvPr>
          <p:cNvSpPr/>
          <p:nvPr/>
        </p:nvSpPr>
        <p:spPr>
          <a:xfrm>
            <a:off x="1572685" y="3395410"/>
            <a:ext cx="14245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1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minutes</a:t>
            </a:r>
            <a:endParaRPr lang="en-MY" sz="11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ACE5B1-891D-CB4D-A2EF-E26A32ED2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902715"/>
            <a:ext cx="5676900" cy="749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D7CFC7-3985-4042-A6D4-DE0176CD823B}"/>
              </a:ext>
            </a:extLst>
          </p:cNvPr>
          <p:cNvSpPr txBox="1"/>
          <p:nvPr/>
        </p:nvSpPr>
        <p:spPr>
          <a:xfrm>
            <a:off x="2403184" y="408391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</a:t>
            </a:r>
          </a:p>
          <a:p>
            <a:r>
              <a:rPr lang="en-US" b="1" dirty="0"/>
              <a:t>MODULE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CAE28-01AA-1C49-8721-F39425638F0E}"/>
              </a:ext>
            </a:extLst>
          </p:cNvPr>
          <p:cNvSpPr txBox="1"/>
          <p:nvPr/>
        </p:nvSpPr>
        <p:spPr>
          <a:xfrm>
            <a:off x="4572715" y="4092699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1A7EA"/>
                </a:solidFill>
              </a:rPr>
              <a:t>What is Safe from Harm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D25B84-BE65-5F45-8FDC-0D39D3A4455A}"/>
              </a:ext>
            </a:extLst>
          </p:cNvPr>
          <p:cNvSpPr/>
          <p:nvPr/>
        </p:nvSpPr>
        <p:spPr>
          <a:xfrm>
            <a:off x="1563194" y="1556808"/>
            <a:ext cx="6634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introduce the Safe from Harm and to raise the understanding of the </a:t>
            </a:r>
            <a:r>
              <a:rPr lang="en-MY" sz="1200" dirty="0" err="1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SfH</a:t>
            </a: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basics.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15A79F-A498-8F4F-AB01-33AAEE7E1575}"/>
              </a:ext>
            </a:extLst>
          </p:cNvPr>
          <p:cNvSpPr/>
          <p:nvPr/>
        </p:nvSpPr>
        <p:spPr>
          <a:xfrm>
            <a:off x="1564270" y="2117183"/>
            <a:ext cx="7256202" cy="116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end of the training module participants: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familiar and know about World Safe from Harm Policy and other useful resources,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identify different types of abuse,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MY" sz="120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 </a:t>
            </a: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the position of trust between educator and educated. 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22AD8C17-C945-5D49-B942-5C538A95A0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4496-CA30-8A42-8DF4-34FDE032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2" y="706650"/>
            <a:ext cx="8305800" cy="1343656"/>
          </a:xfrm>
        </p:spPr>
        <p:txBody>
          <a:bodyPr/>
          <a:lstStyle/>
          <a:p>
            <a:r>
              <a:rPr lang="en-US" dirty="0"/>
              <a:t>For you what is Safe from Harm…?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1A3FB-A365-514B-BEBD-98E944FA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947010"/>
            <a:ext cx="8153400" cy="416021"/>
          </a:xfrm>
        </p:spPr>
        <p:txBody>
          <a:bodyPr/>
          <a:lstStyle/>
          <a:p>
            <a:r>
              <a:rPr lang="en-US" i="1" dirty="0"/>
              <a:t>Do a quick brainstorming with your group on a white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4DF8D-048A-5840-A4E1-E87A0EB722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851670"/>
            <a:ext cx="5976664" cy="188642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421982A-74E0-C945-8865-42CB078297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325865"/>
            <a:ext cx="782248" cy="8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3095-65D5-5D45-BD67-F41BD5A7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52476"/>
            <a:ext cx="7920880" cy="648072"/>
          </a:xfrm>
        </p:spPr>
        <p:txBody>
          <a:bodyPr/>
          <a:lstStyle/>
          <a:p>
            <a:r>
              <a:rPr lang="en-US" dirty="0"/>
              <a:t>Discover Safe from Harm…</a:t>
            </a:r>
          </a:p>
        </p:txBody>
      </p:sp>
      <p:pic>
        <p:nvPicPr>
          <p:cNvPr id="6" name="Online Media 5" descr="Safe from harm in Scouting">
            <a:hlinkClick r:id="" action="ppaction://media"/>
            <a:extLst>
              <a:ext uri="{FF2B5EF4-FFF2-40B4-BE49-F238E27FC236}">
                <a16:creationId xmlns:a16="http://schemas.microsoft.com/office/drawing/2014/main" id="{BECD3808-1769-5C4B-ADFB-88B34D7C22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4065" y="1089799"/>
            <a:ext cx="6071854" cy="341541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02C5A7-9438-B041-AC08-9D076E8F6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04" y="452476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8153400" cy="833178"/>
          </a:xfrm>
        </p:spPr>
        <p:txBody>
          <a:bodyPr/>
          <a:lstStyle/>
          <a:p>
            <a:r>
              <a:rPr lang="en-US" dirty="0"/>
              <a:t>World Safe from Harm Policy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39552" y="1618134"/>
            <a:ext cx="4680520" cy="2743200"/>
          </a:xfrm>
        </p:spPr>
        <p:txBody>
          <a:bodyPr/>
          <a:lstStyle/>
          <a:p>
            <a:r>
              <a:rPr lang="en-US" dirty="0"/>
              <a:t>Created in 2017, the </a:t>
            </a:r>
            <a:r>
              <a:rPr lang="en-MY" dirty="0"/>
              <a:t>World Safe from Harm policy sets minimum level of implementation of procedures and actions Scouts will take, to create a safe environment for everyone, and at all times.</a:t>
            </a:r>
          </a:p>
          <a:p>
            <a:endParaRPr lang="en-MY" dirty="0"/>
          </a:p>
          <a:p>
            <a:r>
              <a:rPr lang="en-MY" dirty="0"/>
              <a:t>It is applicable to all Scouts around the world and each National Scout Organisation/Association is responsible for its application at the national and local level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22CC9-86CF-104B-A83B-A3234B641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99" y="391996"/>
            <a:ext cx="3383301" cy="4751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5616624" cy="461665"/>
          </a:xfrm>
        </p:spPr>
        <p:txBody>
          <a:bodyPr/>
          <a:lstStyle/>
          <a:p>
            <a:r>
              <a:rPr lang="en-US" dirty="0"/>
              <a:t>Key words to better understand…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2E2A1-9676-AD4C-A1B6-4BE2CF1329F3}"/>
              </a:ext>
            </a:extLst>
          </p:cNvPr>
          <p:cNvSpPr/>
          <p:nvPr/>
        </p:nvSpPr>
        <p:spPr>
          <a:xfrm>
            <a:off x="270024" y="1485376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 environment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36893A-C70E-D24F-99A5-2EACDE0C4119}"/>
              </a:ext>
            </a:extLst>
          </p:cNvPr>
          <p:cNvSpPr txBox="1">
            <a:spLocks/>
          </p:cNvSpPr>
          <p:nvPr/>
        </p:nvSpPr>
        <p:spPr>
          <a:xfrm>
            <a:off x="495300" y="1079277"/>
            <a:ext cx="8153400" cy="416021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Link the right word with the right definition. </a:t>
            </a:r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18E02D70-4303-8746-963E-2A84F78F2214}"/>
              </a:ext>
            </a:extLst>
          </p:cNvPr>
          <p:cNvSpPr txBox="1">
            <a:spLocks/>
          </p:cNvSpPr>
          <p:nvPr/>
        </p:nvSpPr>
        <p:spPr>
          <a:xfrm>
            <a:off x="2267744" y="4400002"/>
            <a:ext cx="5918417" cy="1161256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Promotes and supports children and young people’s well being, while simultaneously working to address and prevent harmful practices </a:t>
            </a:r>
            <a:endParaRPr lang="en-MY" sz="1400" dirty="0"/>
          </a:p>
          <a:p>
            <a:endParaRPr lang="en-US" sz="1400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CCAEEF69-A587-DB40-88B8-333348713281}"/>
              </a:ext>
            </a:extLst>
          </p:cNvPr>
          <p:cNvSpPr txBox="1">
            <a:spLocks/>
          </p:cNvSpPr>
          <p:nvPr/>
        </p:nvSpPr>
        <p:spPr>
          <a:xfrm>
            <a:off x="4566900" y="3382333"/>
            <a:ext cx="4104454" cy="1161256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This term is used to describe a range of ways in which maltreatment can be inflicted to children and young people</a:t>
            </a:r>
            <a:endParaRPr lang="en-MY" sz="1400" dirty="0"/>
          </a:p>
          <a:p>
            <a:endParaRPr lang="en-US" sz="1400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C8192DEB-A947-3244-B688-2768AA1C1CF6}"/>
              </a:ext>
            </a:extLst>
          </p:cNvPr>
          <p:cNvSpPr txBox="1">
            <a:spLocks/>
          </p:cNvSpPr>
          <p:nvPr/>
        </p:nvSpPr>
        <p:spPr>
          <a:xfrm>
            <a:off x="4670966" y="2364664"/>
            <a:ext cx="4104454" cy="1161256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This term is used to define the safeguarding and the promotion of the welfare of children and young people </a:t>
            </a:r>
            <a:endParaRPr lang="en-MY" sz="1400" dirty="0"/>
          </a:p>
          <a:p>
            <a:endParaRPr lang="en-US" sz="1400" dirty="0"/>
          </a:p>
        </p:txBody>
      </p: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57C8A91D-A7F2-DC4D-9284-8F5AD97E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" y="2545056"/>
            <a:ext cx="4174067" cy="1961728"/>
          </a:xfrm>
        </p:spPr>
        <p:txBody>
          <a:bodyPr/>
          <a:lstStyle/>
          <a:p>
            <a:pPr algn="ctr"/>
            <a:r>
              <a:rPr lang="en-US" sz="1400" dirty="0"/>
              <a:t>Encompasses all the areas of child and youth protection and includes a full range of strategies, systems, procedures that aim to promote the well-being, development and safety of children and young people as a priority in Scouting-related activities </a:t>
            </a:r>
          </a:p>
          <a:p>
            <a:pPr algn="ctr"/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1AF0A-7453-AB44-BA4A-3B2343191647}"/>
              </a:ext>
            </a:extLst>
          </p:cNvPr>
          <p:cNvSpPr/>
          <p:nvPr/>
        </p:nvSpPr>
        <p:spPr>
          <a:xfrm>
            <a:off x="2718250" y="1817697"/>
            <a:ext cx="3569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78B929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Child and Youth Protection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1A785A-2732-DC48-8D41-806BCC727C27}"/>
              </a:ext>
            </a:extLst>
          </p:cNvPr>
          <p:cNvSpPr/>
          <p:nvPr/>
        </p:nvSpPr>
        <p:spPr>
          <a:xfrm>
            <a:off x="7411527" y="1817697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Helvetica" pitchFamily="2" charset="0"/>
              </a:rPr>
              <a:t>Abuse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75505-1B92-574A-90D5-036AF926E7B3}"/>
              </a:ext>
            </a:extLst>
          </p:cNvPr>
          <p:cNvSpPr/>
          <p:nvPr/>
        </p:nvSpPr>
        <p:spPr>
          <a:xfrm>
            <a:off x="4908021" y="1330937"/>
            <a:ext cx="2503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Safe from Harm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CF555F6-3787-4C42-9201-FA7FAEC38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5616624" cy="461665"/>
          </a:xfrm>
        </p:spPr>
        <p:txBody>
          <a:bodyPr/>
          <a:lstStyle/>
          <a:p>
            <a:r>
              <a:rPr lang="en-US" dirty="0"/>
              <a:t>Key words to better understand… 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97590" y="1669827"/>
            <a:ext cx="8322881" cy="901923"/>
          </a:xfrm>
        </p:spPr>
        <p:txBody>
          <a:bodyPr/>
          <a:lstStyle/>
          <a:p>
            <a:r>
              <a:rPr lang="en-US" b="1" dirty="0"/>
              <a:t>Safe from Harm </a:t>
            </a:r>
            <a:r>
              <a:rPr lang="en-US" dirty="0"/>
              <a:t>encompasses all the areas of child and youth protection and includes a full range of strategies, systems, procedures that aim to promote the well-being, development and safety of children and young people as a priority in Scouting-related activities.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36893A-C70E-D24F-99A5-2EACDE0C4119}"/>
              </a:ext>
            </a:extLst>
          </p:cNvPr>
          <p:cNvSpPr txBox="1">
            <a:spLocks/>
          </p:cNvSpPr>
          <p:nvPr/>
        </p:nvSpPr>
        <p:spPr>
          <a:xfrm>
            <a:off x="495300" y="1079277"/>
            <a:ext cx="8153400" cy="416021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Answers</a:t>
            </a:r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18E02D70-4303-8746-963E-2A84F78F2214}"/>
              </a:ext>
            </a:extLst>
          </p:cNvPr>
          <p:cNvSpPr txBox="1">
            <a:spLocks/>
          </p:cNvSpPr>
          <p:nvPr/>
        </p:nvSpPr>
        <p:spPr>
          <a:xfrm>
            <a:off x="1631257" y="4185717"/>
            <a:ext cx="7344815" cy="864055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Safe Environment </a:t>
            </a:r>
            <a:r>
              <a:rPr lang="en-US" dirty="0"/>
              <a:t>promotes and supports children and young people’s well being, while simultaneously working to address and prevent harmful practices. </a:t>
            </a:r>
            <a:endParaRPr lang="en-MY" dirty="0"/>
          </a:p>
          <a:p>
            <a:endParaRPr lang="en-US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CCAEEF69-A587-DB40-88B8-333348713281}"/>
              </a:ext>
            </a:extLst>
          </p:cNvPr>
          <p:cNvSpPr txBox="1">
            <a:spLocks/>
          </p:cNvSpPr>
          <p:nvPr/>
        </p:nvSpPr>
        <p:spPr>
          <a:xfrm>
            <a:off x="495300" y="2693243"/>
            <a:ext cx="8469188" cy="668858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Abuse</a:t>
            </a:r>
            <a:r>
              <a:rPr lang="en-US" dirty="0"/>
              <a:t> is used to describe a range of ways in which maltreatment can be inflicted to children and young people.</a:t>
            </a:r>
            <a:endParaRPr lang="en-MY" dirty="0"/>
          </a:p>
          <a:p>
            <a:endParaRPr lang="en-US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C8192DEB-A947-3244-B688-2768AA1C1CF6}"/>
              </a:ext>
            </a:extLst>
          </p:cNvPr>
          <p:cNvSpPr txBox="1">
            <a:spLocks/>
          </p:cNvSpPr>
          <p:nvPr/>
        </p:nvSpPr>
        <p:spPr>
          <a:xfrm>
            <a:off x="495300" y="3483595"/>
            <a:ext cx="8397180" cy="580628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Child and Youth Protection </a:t>
            </a:r>
            <a:r>
              <a:rPr lang="en-US" dirty="0"/>
              <a:t>defines the safeguarding and the promotion of the welfare of children and young people. </a:t>
            </a:r>
            <a:endParaRPr lang="en-MY" dirty="0"/>
          </a:p>
          <a:p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942B2F3-F1E3-A74E-BC39-2F5D501D5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27534"/>
            <a:ext cx="6552728" cy="461665"/>
          </a:xfrm>
        </p:spPr>
        <p:txBody>
          <a:bodyPr/>
          <a:lstStyle/>
          <a:p>
            <a:r>
              <a:rPr lang="en-US" dirty="0"/>
              <a:t>Understanding the different types of abuse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10559" y="1635646"/>
            <a:ext cx="8322881" cy="2558107"/>
          </a:xfrm>
        </p:spPr>
        <p:txBody>
          <a:bodyPr/>
          <a:lstStyle/>
          <a:p>
            <a:r>
              <a:rPr lang="en-MY" b="1" dirty="0"/>
              <a:t>Physical abuse </a:t>
            </a:r>
            <a:r>
              <a:rPr lang="en-MY" dirty="0"/>
              <a:t>of a child is when an adult causes any non-accidental physical injury to a child. There are many signs of physical abuse. It includes striking, kicking but also sexual touching or any other action that injures a child. Even if the adult did not mean to cause injury, when a child is injured it is abuse.</a:t>
            </a:r>
            <a:br>
              <a:rPr lang="en-MY" dirty="0"/>
            </a:br>
            <a:br>
              <a:rPr lang="en-MY" dirty="0"/>
            </a:br>
            <a:r>
              <a:rPr lang="en-MY" b="1" dirty="0"/>
              <a:t>Emotional or psychological abuse</a:t>
            </a:r>
            <a:r>
              <a:rPr lang="en-MY" dirty="0"/>
              <a:t>: When an adult harms a child’s mental and social development, or causes severe emotional harm, it is considered emotional abuse. While a single incident may be abuse, most often emotional abuse is a pattern of behaviour that causes damage over time.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942B2F3-F1E3-A74E-BC39-2F5D501D5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8410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Custom WOSM">
      <a:dk1>
        <a:sysClr val="windowText" lastClr="000000"/>
      </a:dk1>
      <a:lt1>
        <a:sysClr val="window" lastClr="FFFFFF"/>
      </a:lt1>
      <a:dk2>
        <a:srgbClr val="622599"/>
      </a:dk2>
      <a:lt2>
        <a:srgbClr val="D4D4D6"/>
      </a:lt2>
      <a:accent1>
        <a:srgbClr val="0054A0"/>
      </a:accent1>
      <a:accent2>
        <a:srgbClr val="AABA0A"/>
      </a:accent2>
      <a:accent3>
        <a:srgbClr val="DD7500"/>
      </a:accent3>
      <a:accent4>
        <a:srgbClr val="E23D28"/>
      </a:accent4>
      <a:accent5>
        <a:srgbClr val="3D8E33"/>
      </a:accent5>
      <a:accent6>
        <a:srgbClr val="ED0D86"/>
      </a:accent6>
      <a:hlink>
        <a:srgbClr val="00A5E3"/>
      </a:hlink>
      <a:folHlink>
        <a:srgbClr val="9EA2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156C4FC-C73E-0246-9BCD-64C7AFA4A7E7}" vid="{07445ABD-8936-2340-ABB7-B6CEA695C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342</TotalTime>
  <Words>862</Words>
  <Application>Microsoft Macintosh PowerPoint</Application>
  <PresentationFormat>On-screen Show (16:9)</PresentationFormat>
  <Paragraphs>83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Helvetica Neue Thin</vt:lpstr>
      <vt:lpstr>Verdana</vt:lpstr>
      <vt:lpstr>Wingdings</vt:lpstr>
      <vt:lpstr>Studio</vt:lpstr>
      <vt:lpstr>PowerPoint Presentation</vt:lpstr>
      <vt:lpstr>What is  Safe from Harm? </vt:lpstr>
      <vt:lpstr>ID of Module 1</vt:lpstr>
      <vt:lpstr>For you what is Safe from Harm…?</vt:lpstr>
      <vt:lpstr>Discover Safe from Harm…</vt:lpstr>
      <vt:lpstr>World Safe from Harm Policy</vt:lpstr>
      <vt:lpstr>Key words to better understand… </vt:lpstr>
      <vt:lpstr>Key words to better understand… </vt:lpstr>
      <vt:lpstr>Understanding the different types of abuse</vt:lpstr>
      <vt:lpstr>For whom is this policy?</vt:lpstr>
      <vt:lpstr>Abuse exists at every levels… </vt:lpstr>
      <vt:lpstr>Being in a position of trust</vt:lpstr>
      <vt:lpstr>Providing a safe environment encompasses</vt:lpstr>
      <vt:lpstr>Areas of implementation </vt:lpstr>
      <vt:lpstr>Thank you for making  Safe from Harm a reality!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Tadej Pugelj</dc:creator>
  <cp:lastModifiedBy>Tadej Pugelj</cp:lastModifiedBy>
  <cp:revision>18</cp:revision>
  <dcterms:created xsi:type="dcterms:W3CDTF">2020-06-15T04:45:33Z</dcterms:created>
  <dcterms:modified xsi:type="dcterms:W3CDTF">2020-09-23T04:17:59Z</dcterms:modified>
</cp:coreProperties>
</file>