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1" r:id="rId1"/>
  </p:sldMasterIdLst>
  <p:notesMasterIdLst>
    <p:notesMasterId r:id="rId14"/>
  </p:notesMasterIdLst>
  <p:handoutMasterIdLst>
    <p:handoutMasterId r:id="rId15"/>
  </p:handoutMasterIdLst>
  <p:sldIdLst>
    <p:sldId id="431" r:id="rId2"/>
    <p:sldId id="383" r:id="rId3"/>
    <p:sldId id="381" r:id="rId4"/>
    <p:sldId id="371" r:id="rId5"/>
    <p:sldId id="372" r:id="rId6"/>
    <p:sldId id="373" r:id="rId7"/>
    <p:sldId id="374" r:id="rId8"/>
    <p:sldId id="375" r:id="rId9"/>
    <p:sldId id="380" r:id="rId10"/>
    <p:sldId id="376" r:id="rId11"/>
    <p:sldId id="382" r:id="rId12"/>
    <p:sldId id="377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1" userDrawn="1">
          <p15:clr>
            <a:srgbClr val="A4A3A4"/>
          </p15:clr>
        </p15:guide>
        <p15:guide id="2" pos="336">
          <p15:clr>
            <a:srgbClr val="A4A3A4"/>
          </p15:clr>
        </p15:guide>
        <p15:guide id="3" pos="29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2599"/>
    <a:srgbClr val="AABA0A"/>
    <a:srgbClr val="502B8C"/>
    <a:srgbClr val="31A7EA"/>
    <a:srgbClr val="78B929"/>
    <a:srgbClr val="2076CD"/>
    <a:srgbClr val="95B921"/>
    <a:srgbClr val="F1FBFE"/>
    <a:srgbClr val="4E0E8C"/>
    <a:srgbClr val="3592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07" autoAdjust="0"/>
    <p:restoredTop sz="94599"/>
  </p:normalViewPr>
  <p:slideViewPr>
    <p:cSldViewPr snapToObjects="1" showGuides="1">
      <p:cViewPr varScale="1">
        <p:scale>
          <a:sx n="141" d="100"/>
          <a:sy n="141" d="100"/>
        </p:scale>
        <p:origin x="1024" y="176"/>
      </p:cViewPr>
      <p:guideLst>
        <p:guide orient="horz" pos="1121"/>
        <p:guide pos="336"/>
        <p:guide pos="297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9FBFE-1AF6-B848-8612-E040A05E8B28}" type="datetime1">
              <a:rPr lang="en-US" smtClean="0">
                <a:latin typeface="Helvetica Neue Medium" panose="02000503000000020004" pitchFamily="2" charset="0"/>
              </a:rPr>
              <a:pPr/>
              <a:t>9/14/18</a:t>
            </a:fld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>
                <a:latin typeface="Helvetica Neue Medium" panose="02000503000000020004" pitchFamily="2" charset="0"/>
              </a:rPr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65A22D-D942-9C46-99E7-4370FE3232FE}" type="slidenum">
              <a:rPr lang="en-US" smtClean="0">
                <a:latin typeface="Helvetica Neue Medium" panose="02000503000000020004" pitchFamily="2" charset="0"/>
              </a:rPr>
              <a:pPr/>
              <a:t>‹#›</a:t>
            </a:fld>
            <a:endParaRPr lang="en-US" dirty="0">
              <a:latin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93255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 Neue Medium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 Neue Medium" panose="02000503000000020004" pitchFamily="2" charset="0"/>
              </a:defRPr>
            </a:lvl1pPr>
          </a:lstStyle>
          <a:p>
            <a:fld id="{4BD6E73F-CE99-B541-A3E3-0916A80BD4BF}" type="datetime1">
              <a:rPr lang="en-US" smtClean="0"/>
              <a:pPr/>
              <a:t>9/14/18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dirty="0"/>
              <a:t>Click to </a:t>
            </a:r>
            <a:r>
              <a:rPr lang="fr-CH" dirty="0" err="1"/>
              <a:t>edit</a:t>
            </a:r>
            <a:r>
              <a:rPr lang="fr-CH" dirty="0"/>
              <a:t> Master </a:t>
            </a:r>
            <a:r>
              <a:rPr lang="fr-CH" dirty="0" err="1"/>
              <a:t>text</a:t>
            </a:r>
            <a:r>
              <a:rPr lang="fr-CH" dirty="0"/>
              <a:t> styles</a:t>
            </a:r>
          </a:p>
          <a:p>
            <a:pPr lvl="1"/>
            <a:r>
              <a:rPr lang="fr-CH" dirty="0"/>
              <a:t>Second </a:t>
            </a:r>
            <a:r>
              <a:rPr lang="fr-CH" dirty="0" err="1"/>
              <a:t>level</a:t>
            </a:r>
            <a:endParaRPr lang="fr-CH" dirty="0"/>
          </a:p>
          <a:p>
            <a:pPr lvl="2"/>
            <a:r>
              <a:rPr lang="fr-CH" dirty="0" err="1"/>
              <a:t>Third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fr-CH" dirty="0"/>
          </a:p>
          <a:p>
            <a:pPr lvl="3"/>
            <a:r>
              <a:rPr lang="fr-CH" dirty="0" err="1"/>
              <a:t>Fourth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fr-CH" dirty="0"/>
          </a:p>
          <a:p>
            <a:pPr lvl="4"/>
            <a:r>
              <a:rPr lang="fr-CH" dirty="0" err="1"/>
              <a:t>Fifth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 Neue Medium" panose="02000503000000020004" pitchFamily="2" charset="0"/>
              </a:defRPr>
            </a:lvl1pPr>
          </a:lstStyle>
          <a:p>
            <a:fld id="{747A97BE-849C-DB4E-8F24-70A03BAE3C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42391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en-MY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5A1EFF-6B89-C844-9E16-88A0CCCC1A4B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702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74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Available in five WOSM Working languages</a:t>
            </a:r>
            <a:endParaRPr lang="en-MY" sz="1200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757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schemeClr val="bg1"/>
                </a:solidFill>
              </a:rPr>
              <a:t>Read detailed suggestions in the World </a:t>
            </a:r>
            <a:r>
              <a:rPr lang="en-US" sz="1200" i="1" dirty="0" err="1">
                <a:solidFill>
                  <a:schemeClr val="bg1"/>
                </a:solidFill>
              </a:rPr>
              <a:t>SfH</a:t>
            </a:r>
            <a:r>
              <a:rPr lang="en-US" sz="1200" i="1" dirty="0">
                <a:solidFill>
                  <a:schemeClr val="bg1"/>
                </a:solidFill>
              </a:rPr>
              <a:t> policy.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003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sz="1200" dirty="0">
                <a:solidFill>
                  <a:schemeClr val="bg1"/>
                </a:solidFill>
              </a:rPr>
              <a:t>https://</a:t>
            </a:r>
            <a:r>
              <a:rPr lang="en-MY" sz="1200" dirty="0" err="1">
                <a:solidFill>
                  <a:schemeClr val="bg1"/>
                </a:solidFill>
              </a:rPr>
              <a:t>www.scout.org</a:t>
            </a:r>
            <a:r>
              <a:rPr lang="en-MY" sz="1200" dirty="0">
                <a:solidFill>
                  <a:schemeClr val="bg1"/>
                </a:solidFill>
              </a:rPr>
              <a:t>/safe-from-harm-policy</a:t>
            </a:r>
            <a:br>
              <a:rPr lang="en-MY" sz="1200" dirty="0">
                <a:solidFill>
                  <a:schemeClr val="bg1"/>
                </a:solidFill>
              </a:rPr>
            </a:br>
            <a:r>
              <a:rPr lang="en-GB" sz="1200" dirty="0">
                <a:solidFill>
                  <a:schemeClr val="bg1"/>
                </a:solidFill>
              </a:rPr>
              <a:t>Available in five WOSM Working languages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855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581151"/>
            <a:ext cx="8305800" cy="1343656"/>
          </a:xfrm>
          <a:prstGeom prst="rect">
            <a:avLst/>
          </a:prstGeom>
        </p:spPr>
        <p:txBody>
          <a:bodyPr anchor="ctr" anchorCtr="0"/>
          <a:lstStyle>
            <a:lvl1pPr algn="ctr">
              <a:spcAft>
                <a:spcPts val="0"/>
              </a:spcAft>
              <a:defRPr sz="3600" b="0" i="0" cap="none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3350911"/>
            <a:ext cx="8153400" cy="416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ECBB9CC4-45DC-244C-8793-B9C95370924B}" type="datetime1">
              <a:rPr lang="en-US" smtClean="0"/>
              <a:pPr/>
              <a:t>9/14/18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047750"/>
            <a:ext cx="3886200" cy="833178"/>
          </a:xfrm>
          <a:prstGeom prst="rect">
            <a:avLst/>
          </a:prstGeom>
        </p:spPr>
        <p:txBody>
          <a:bodyPr wrap="square" lIns="0" tIns="46800" rIns="0" bIns="46800" anchor="t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b="0" i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0D9B8E33-453D-6C4F-95B3-5387C50D32C9}" type="datetime1">
              <a:rPr lang="en-US" smtClean="0"/>
              <a:pPr/>
              <a:t>9/14/18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8006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4800600" y="1047750"/>
            <a:ext cx="3886200" cy="833438"/>
          </a:xfrm>
          <a:prstGeom prst="rect">
            <a:avLst/>
          </a:prstGeom>
        </p:spPr>
        <p:txBody>
          <a:bodyPr vert="horz" wrap="square" anchor="t"/>
          <a:lstStyle>
            <a:lvl1pPr marL="0" indent="-457200">
              <a:spcBef>
                <a:spcPts val="0"/>
              </a:spcBef>
              <a:buFont typeface="Arial"/>
              <a:buNone/>
              <a:defRPr sz="2400" b="0" i="0" baseline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pPr lvl="0"/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47750"/>
            <a:ext cx="8153400" cy="762000"/>
          </a:xfrm>
          <a:prstGeom prst="rect">
            <a:avLst/>
          </a:prstGeom>
        </p:spPr>
        <p:txBody>
          <a:bodyPr lIns="0" tIns="46800" rIns="0" bIns="46800" anchor="t"/>
          <a:lstStyle>
            <a:lvl1pPr>
              <a:lnSpc>
                <a:spcPct val="100000"/>
              </a:lnSpc>
              <a:spcAft>
                <a:spcPts val="0"/>
              </a:spcAft>
              <a:defRPr b="0" i="0" baseline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B6C945F7-6C64-1E4A-8BA6-40D142064810}" type="datetime1">
              <a:rPr lang="en-US" smtClean="0"/>
              <a:pPr/>
              <a:t>9/14/18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8006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47750"/>
            <a:ext cx="8153400" cy="457200"/>
          </a:xfrm>
          <a:prstGeom prst="rect">
            <a:avLst/>
          </a:prstGeom>
        </p:spPr>
        <p:txBody>
          <a:bodyPr lIns="0" tIns="46800" rIns="0" bIns="46800" anchor="t"/>
          <a:lstStyle>
            <a:lvl1pPr>
              <a:lnSpc>
                <a:spcPct val="100000"/>
              </a:lnSpc>
              <a:spcAft>
                <a:spcPts val="0"/>
              </a:spcAft>
              <a:defRPr b="0" i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09750"/>
            <a:ext cx="8153400" cy="29718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075E0943-9BE5-5142-A467-257385665D5E}" type="datetime1">
              <a:rPr lang="en-US" smtClean="0"/>
              <a:pPr/>
              <a:t>9/14/18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1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950"/>
            <a:ext cx="2133600" cy="2084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700" b="0" i="0" kern="1200">
                <a:solidFill>
                  <a:schemeClr val="bg1"/>
                </a:solidFill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59" r:id="rId2"/>
    <p:sldLayoutId id="2147483763" r:id="rId3"/>
    <p:sldLayoutId id="2147483743" r:id="rId4"/>
    <p:sldLayoutId id="214748376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1800"/>
        </a:spcAft>
        <a:buNone/>
        <a:defRPr sz="2400" b="1" kern="1200" baseline="0"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SzPct val="80000"/>
        <a:buFont typeface="Wingdings" pitchFamily="2" charset="2"/>
        <a:buChar char="l"/>
        <a:defRPr sz="1600" b="1" kern="1200" cap="none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1"/>
          <p:cNvSpPr txBox="1">
            <a:spLocks/>
          </p:cNvSpPr>
          <p:nvPr/>
        </p:nvSpPr>
        <p:spPr bwMode="auto">
          <a:xfrm>
            <a:off x="3949643" y="2302541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7" name="Title 21"/>
          <p:cNvSpPr txBox="1">
            <a:spLocks/>
          </p:cNvSpPr>
          <p:nvPr/>
        </p:nvSpPr>
        <p:spPr bwMode="auto">
          <a:xfrm>
            <a:off x="4710519" y="2302541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6" name="Title 21"/>
          <p:cNvSpPr txBox="1">
            <a:spLocks/>
          </p:cNvSpPr>
          <p:nvPr/>
        </p:nvSpPr>
        <p:spPr bwMode="auto">
          <a:xfrm>
            <a:off x="4348518" y="2309880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Title 21">
            <a:extLst>
              <a:ext uri="{FF2B5EF4-FFF2-40B4-BE49-F238E27FC236}">
                <a16:creationId xmlns:a16="http://schemas.microsoft.com/office/drawing/2014/main" id="{0FAE1CA5-9A80-4B4A-9D7E-E201BFBD082B}"/>
              </a:ext>
            </a:extLst>
          </p:cNvPr>
          <p:cNvSpPr txBox="1">
            <a:spLocks/>
          </p:cNvSpPr>
          <p:nvPr/>
        </p:nvSpPr>
        <p:spPr bwMode="auto">
          <a:xfrm>
            <a:off x="4348518" y="2309880"/>
            <a:ext cx="4615970" cy="1296144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az-Cyrl-AZ" sz="36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Защита от </a:t>
            </a:r>
            <a:r>
              <a:rPr lang="ru-RU" sz="36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нанесения </a:t>
            </a:r>
            <a:r>
              <a:rPr lang="az-Cyrl-AZ" sz="36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вреда</a:t>
            </a:r>
            <a:endParaRPr lang="en-GB" sz="3600" b="1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A86694-4549-6845-A201-9B2AAC5CBB42}"/>
              </a:ext>
            </a:extLst>
          </p:cNvPr>
          <p:cNvSpPr/>
          <p:nvPr/>
        </p:nvSpPr>
        <p:spPr>
          <a:xfrm>
            <a:off x="7308305" y="3606686"/>
            <a:ext cx="2122828" cy="314350"/>
          </a:xfrm>
          <a:prstGeom prst="rect">
            <a:avLst/>
          </a:prstGeom>
          <a:solidFill>
            <a:srgbClr val="31A7EA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z-Cyrl-A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Защита от нанесения вреда</a:t>
            </a:r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69F897-32D9-D041-8CCF-07278FD90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190" y="4371950"/>
            <a:ext cx="144811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D604C1-F42E-FA47-B8B1-8EEA02338A3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0467" y="2262567"/>
            <a:ext cx="1211795" cy="127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4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545843-A15A-E844-A6CE-F5245CBFD6B9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CC0F92-7A16-C146-9E9C-476E989AD0B3}"/>
              </a:ext>
            </a:extLst>
          </p:cNvPr>
          <p:cNvSpPr/>
          <p:nvPr/>
        </p:nvSpPr>
        <p:spPr>
          <a:xfrm>
            <a:off x="4615174" y="507122"/>
            <a:ext cx="407162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Включены ли в реализацию Молодёжной программы меры, связанные с защитой от нанесения вреда?</a:t>
            </a:r>
            <a:endParaRPr lang="en-US" sz="20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endParaRPr lang="en-GB" sz="12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Включены ли в курсы обучения взрослых темы, связанные с защитой от нанесения вреда?</a:t>
            </a:r>
            <a:endParaRPr lang="en-US" sz="20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endParaRPr lang="en-GB" sz="12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У вас есть регламенты, которые описывают то, как надо правильно реагировать на сообщения о нанесении вреда?</a:t>
            </a:r>
            <a:endParaRPr lang="en-GB" sz="16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endParaRPr lang="en-US" sz="16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05EFC86-9E22-0D43-A323-CF5775C06335}"/>
              </a:ext>
            </a:extLst>
          </p:cNvPr>
          <p:cNvSpPr txBox="1">
            <a:spLocks/>
          </p:cNvSpPr>
          <p:nvPr/>
        </p:nvSpPr>
        <p:spPr>
          <a:xfrm>
            <a:off x="571035" y="849488"/>
            <a:ext cx="3906838" cy="3095922"/>
          </a:xfrm>
          <a:prstGeom prst="rect">
            <a:avLst/>
          </a:prstGeom>
        </p:spPr>
        <p:txBody>
          <a:bodyPr lIns="0" tIns="46800" rIns="0" bIns="4680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Давайте попробуем быть более конкретными ...</a:t>
            </a:r>
            <a:endParaRPr lang="en-GB" sz="36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8B5A03-6C92-1A4A-9325-78D45A463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190" y="4371950"/>
            <a:ext cx="144811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82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13321FD-2937-1E46-B9D7-779E7BF406F6}"/>
              </a:ext>
            </a:extLst>
          </p:cNvPr>
          <p:cNvSpPr/>
          <p:nvPr/>
        </p:nvSpPr>
        <p:spPr>
          <a:xfrm>
            <a:off x="4067944" y="0"/>
            <a:ext cx="5110830" cy="5323377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99BF5-812C-874A-9422-2656A086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71550"/>
            <a:ext cx="3198907" cy="2228314"/>
          </a:xfrm>
        </p:spPr>
        <p:txBody>
          <a:bodyPr/>
          <a:lstStyle/>
          <a:p>
            <a:r>
              <a:rPr lang="ru-RU" sz="2800" b="1" dirty="0">
                <a:solidFill>
                  <a:schemeClr val="bg1"/>
                </a:solidFill>
              </a:rPr>
              <a:t>Если вы часто отвечали «НЕТ», глубокий анализ надо начать с ответов: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778045-A27A-764E-A898-CD7AC61672FD}"/>
              </a:ext>
            </a:extLst>
          </p:cNvPr>
          <p:cNvSpPr/>
          <p:nvPr/>
        </p:nvSpPr>
        <p:spPr>
          <a:xfrm>
            <a:off x="4307333" y="236851"/>
            <a:ext cx="449173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Helvetica Neue Medium" panose="02000503000000020004" pitchFamily="2" charset="0"/>
              </a:rPr>
              <a:t>Что лежит в основе применения в Молодёжной программе требований по защите от нанесения вреда?</a:t>
            </a:r>
            <a:endParaRPr lang="en-US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endParaRPr lang="en-GB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ru-RU" dirty="0">
                <a:solidFill>
                  <a:schemeClr val="bg1"/>
                </a:solidFill>
                <a:latin typeface="Helvetica Neue Medium" panose="02000503000000020004" pitchFamily="2" charset="0"/>
              </a:rPr>
              <a:t>Как взрослые могут узнать о требованиях по защите от нанесения вреда?</a:t>
            </a:r>
            <a:endParaRPr lang="en-US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endParaRPr lang="en-GB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ru-RU" dirty="0">
                <a:solidFill>
                  <a:schemeClr val="bg1"/>
                </a:solidFill>
                <a:latin typeface="Helvetica Neue Medium" panose="02000503000000020004" pitchFamily="2" charset="0"/>
              </a:rPr>
              <a:t>Как правильно принимать, документировать и реагировать на любые жалобы о нанесении вреда или насилии?</a:t>
            </a:r>
          </a:p>
          <a:p>
            <a:endParaRPr lang="en-GB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ru-RU" dirty="0">
                <a:solidFill>
                  <a:schemeClr val="bg1"/>
                </a:solidFill>
                <a:latin typeface="Helvetica Neue Medium" panose="02000503000000020004" pitchFamily="2" charset="0"/>
              </a:rPr>
              <a:t>Как организовать действия по защите от нанесения вреда</a:t>
            </a:r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</a:rPr>
              <a:t>?</a:t>
            </a:r>
          </a:p>
          <a:p>
            <a:endParaRPr lang="en-GB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ru-RU" dirty="0">
                <a:solidFill>
                  <a:schemeClr val="bg1"/>
                </a:solidFill>
                <a:latin typeface="Helvetica Neue Medium" panose="02000503000000020004" pitchFamily="2" charset="0"/>
              </a:rPr>
              <a:t>И многих других ...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A689C7-7E1A-2043-8613-5456D44A3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190" y="4371950"/>
            <a:ext cx="144811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63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99BF5-812C-874A-9422-2656A086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416" y="1149166"/>
            <a:ext cx="8153400" cy="3672408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Защита от нанесения вреда </a:t>
            </a:r>
            <a:br>
              <a:rPr lang="ru-RU" sz="36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должна стать нашей повседневной реальностью!</a:t>
            </a:r>
            <a:br>
              <a:rPr lang="en-US" sz="3600" dirty="0">
                <a:solidFill>
                  <a:schemeClr val="bg1"/>
                </a:solidFill>
              </a:rPr>
            </a:br>
            <a:br>
              <a:rPr lang="en-US" b="1" dirty="0">
                <a:solidFill>
                  <a:schemeClr val="bg1"/>
                </a:solidFill>
              </a:rPr>
            </a:br>
            <a:br>
              <a:rPr lang="en-US" sz="1600" b="1" dirty="0">
                <a:solidFill>
                  <a:schemeClr val="bg1"/>
                </a:solidFill>
              </a:rPr>
            </a:br>
            <a:br>
              <a:rPr lang="en-US" sz="1600" b="1" dirty="0">
                <a:solidFill>
                  <a:schemeClr val="bg1"/>
                </a:solidFill>
              </a:rPr>
            </a:br>
            <a:br>
              <a:rPr lang="en-US" sz="1600" b="1" dirty="0">
                <a:solidFill>
                  <a:schemeClr val="bg1"/>
                </a:solidFill>
              </a:rPr>
            </a:br>
            <a:br>
              <a:rPr lang="en-US" sz="1600" b="1" dirty="0">
                <a:solidFill>
                  <a:schemeClr val="bg1"/>
                </a:solidFill>
              </a:rPr>
            </a:br>
            <a:br>
              <a:rPr lang="en-US" sz="1600" b="1" dirty="0">
                <a:solidFill>
                  <a:schemeClr val="bg1"/>
                </a:solidFill>
              </a:rPr>
            </a:br>
            <a:br>
              <a:rPr lang="en-US" sz="1600" b="1" dirty="0">
                <a:solidFill>
                  <a:schemeClr val="bg1"/>
                </a:solidFill>
              </a:rPr>
            </a:br>
            <a:br>
              <a:rPr lang="en-US" sz="1600" b="1" dirty="0">
                <a:solidFill>
                  <a:schemeClr val="bg1"/>
                </a:solidFill>
              </a:rPr>
            </a:br>
            <a:br>
              <a:rPr lang="en-US" sz="1600" b="1" dirty="0">
                <a:solidFill>
                  <a:schemeClr val="bg1"/>
                </a:solidFill>
              </a:rPr>
            </a:b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BFEBCE-168A-9A43-9754-E8A0B7235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190" y="4371950"/>
            <a:ext cx="144811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1">
            <a:extLst>
              <a:ext uri="{FF2B5EF4-FFF2-40B4-BE49-F238E27FC236}">
                <a16:creationId xmlns:a16="http://schemas.microsoft.com/office/drawing/2014/main" id="{F4B2C832-7181-5F4E-9415-2BB5452C26AD}"/>
              </a:ext>
            </a:extLst>
          </p:cNvPr>
          <p:cNvSpPr txBox="1">
            <a:spLocks/>
          </p:cNvSpPr>
          <p:nvPr/>
        </p:nvSpPr>
        <p:spPr bwMode="auto">
          <a:xfrm>
            <a:off x="3995310" y="3744340"/>
            <a:ext cx="47180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sz="6000" b="1" dirty="0">
                <a:solidFill>
                  <a:schemeClr val="bg1"/>
                </a:solidFill>
                <a:latin typeface="Helvetica Neue Medium" charset="0"/>
                <a:cs typeface="Helvetica Neue Medium" charset="0"/>
              </a:rPr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49436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51BEE1-0E4C-B74E-BE0D-BE17C32EC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z="1800" smtClean="0"/>
              <a:pPr/>
              <a:t>2</a:t>
            </a:fld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392564-FD3E-314E-ADE5-DF072B3BF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190" y="4371950"/>
            <a:ext cx="144811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325B6F-B802-8A4D-9E3F-922E055DEB87}"/>
              </a:ext>
            </a:extLst>
          </p:cNvPr>
          <p:cNvSpPr/>
          <p:nvPr/>
        </p:nvSpPr>
        <p:spPr>
          <a:xfrm>
            <a:off x="1660500" y="1777132"/>
            <a:ext cx="935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ущерб</a:t>
            </a:r>
            <a:endParaRPr lang="en-GB" b="1" i="1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106F08-40F3-F94F-98D2-8F2BAB43DC88}"/>
              </a:ext>
            </a:extLst>
          </p:cNvPr>
          <p:cNvSpPr/>
          <p:nvPr/>
        </p:nvSpPr>
        <p:spPr>
          <a:xfrm>
            <a:off x="2211616" y="2444485"/>
            <a:ext cx="1140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b="1" dirty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насилие</a:t>
            </a:r>
            <a:endParaRPr lang="en-GB" b="1" dirty="0">
              <a:solidFill>
                <a:srgbClr val="00B0F0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AA21-4C5A-5F47-9FD4-0637E20DFBB3}"/>
              </a:ext>
            </a:extLst>
          </p:cNvPr>
          <p:cNvSpPr/>
          <p:nvPr/>
        </p:nvSpPr>
        <p:spPr>
          <a:xfrm>
            <a:off x="1505753" y="1431407"/>
            <a:ext cx="1557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b="1" dirty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физическое</a:t>
            </a:r>
            <a:endParaRPr lang="en-GB" b="1" dirty="0">
              <a:solidFill>
                <a:srgbClr val="00B0F0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2C5316-0CA8-9E4D-BE5A-9D8B726A7B9E}"/>
              </a:ext>
            </a:extLst>
          </p:cNvPr>
          <p:cNvSpPr/>
          <p:nvPr/>
        </p:nvSpPr>
        <p:spPr>
          <a:xfrm>
            <a:off x="6111391" y="2005649"/>
            <a:ext cx="2084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dirty="0">
                <a:solidFill>
                  <a:schemeClr val="bg1"/>
                </a:solidFill>
              </a:rPr>
              <a:t>эмоциональный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641138-99A5-0848-B7EB-A1EF5DF360EF}"/>
              </a:ext>
            </a:extLst>
          </p:cNvPr>
          <p:cNvSpPr/>
          <p:nvPr/>
        </p:nvSpPr>
        <p:spPr>
          <a:xfrm>
            <a:off x="6456363" y="362091"/>
            <a:ext cx="26315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z-Cyrl-AZ" b="1" dirty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безопасная среда</a:t>
            </a:r>
            <a:endParaRPr lang="en-GB" b="1" dirty="0">
              <a:solidFill>
                <a:srgbClr val="00B0F0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DAE7D3-2178-EF48-BD83-B4D7B4629132}"/>
              </a:ext>
            </a:extLst>
          </p:cNvPr>
          <p:cNvSpPr/>
          <p:nvPr/>
        </p:nvSpPr>
        <p:spPr>
          <a:xfrm>
            <a:off x="1594274" y="4600550"/>
            <a:ext cx="1781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благополучие</a:t>
            </a:r>
            <a:endParaRPr lang="en-GB" b="1" dirty="0">
              <a:solidFill>
                <a:schemeClr val="accent4">
                  <a:lumMod val="60000"/>
                  <a:lumOff val="4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46BCC9-94D7-FA42-B2CD-2B8130F0C396}"/>
              </a:ext>
            </a:extLst>
          </p:cNvPr>
          <p:cNvSpPr/>
          <p:nvPr/>
        </p:nvSpPr>
        <p:spPr>
          <a:xfrm>
            <a:off x="859204" y="1697716"/>
            <a:ext cx="728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dirty="0">
                <a:solidFill>
                  <a:schemeClr val="bg1"/>
                </a:solidFill>
              </a:rPr>
              <a:t>дети</a:t>
            </a:r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2C7F5F-FD7D-B646-9C4F-831227F921AE}"/>
              </a:ext>
            </a:extLst>
          </p:cNvPr>
          <p:cNvSpPr/>
          <p:nvPr/>
        </p:nvSpPr>
        <p:spPr>
          <a:xfrm>
            <a:off x="3892423" y="3543125"/>
            <a:ext cx="1355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молодежь</a:t>
            </a:r>
            <a:endParaRPr lang="en-GB" b="1" i="1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5F6944-4A20-2B4F-A83E-54E4B4DC2F64}"/>
              </a:ext>
            </a:extLst>
          </p:cNvPr>
          <p:cNvSpPr/>
          <p:nvPr/>
        </p:nvSpPr>
        <p:spPr>
          <a:xfrm>
            <a:off x="5062395" y="140522"/>
            <a:ext cx="1321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взрослые</a:t>
            </a:r>
            <a:endParaRPr lang="en-GB" b="1" dirty="0">
              <a:solidFill>
                <a:schemeClr val="accent4">
                  <a:lumMod val="60000"/>
                  <a:lumOff val="4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38F6A1-34DD-E743-B3D9-2C169E9DF5DF}"/>
              </a:ext>
            </a:extLst>
          </p:cNvPr>
          <p:cNvSpPr/>
          <p:nvPr/>
        </p:nvSpPr>
        <p:spPr>
          <a:xfrm>
            <a:off x="6121649" y="2362104"/>
            <a:ext cx="1436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поддержка</a:t>
            </a:r>
            <a:endParaRPr lang="en-GB" b="1" i="1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E831E3-12B3-2F4E-9DB3-EEA86318AE87}"/>
              </a:ext>
            </a:extLst>
          </p:cNvPr>
          <p:cNvSpPr/>
          <p:nvPr/>
        </p:nvSpPr>
        <p:spPr>
          <a:xfrm>
            <a:off x="5796971" y="1017700"/>
            <a:ext cx="1117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dirty="0">
                <a:solidFill>
                  <a:srgbClr val="78B929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вредный</a:t>
            </a:r>
            <a:endParaRPr lang="en-GB" dirty="0">
              <a:solidFill>
                <a:srgbClr val="78B929"/>
              </a:solidFill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1D8A94-285C-A843-B5A9-DB87855A5D77}"/>
              </a:ext>
            </a:extLst>
          </p:cNvPr>
          <p:cNvSpPr/>
          <p:nvPr/>
        </p:nvSpPr>
        <p:spPr>
          <a:xfrm>
            <a:off x="4793237" y="2725534"/>
            <a:ext cx="1138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dirty="0">
                <a:solidFill>
                  <a:srgbClr val="78B929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практика</a:t>
            </a:r>
            <a:endParaRPr lang="en-GB" dirty="0">
              <a:solidFill>
                <a:srgbClr val="78B929"/>
              </a:solidFill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BD58063-9861-094F-8F27-5F3782C0D749}"/>
              </a:ext>
            </a:extLst>
          </p:cNvPr>
          <p:cNvSpPr/>
          <p:nvPr/>
        </p:nvSpPr>
        <p:spPr>
          <a:xfrm>
            <a:off x="2711922" y="705347"/>
            <a:ext cx="1800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открытость</a:t>
            </a:r>
            <a:endParaRPr lang="en-GB" b="1" i="1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7C6A95A-1CDA-9E4E-9B82-F51988E594E5}"/>
              </a:ext>
            </a:extLst>
          </p:cNvPr>
          <p:cNvSpPr/>
          <p:nvPr/>
        </p:nvSpPr>
        <p:spPr>
          <a:xfrm>
            <a:off x="457845" y="2068562"/>
            <a:ext cx="2529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dirty="0">
                <a:solidFill>
                  <a:schemeClr val="bg1"/>
                </a:solidFill>
              </a:rPr>
              <a:t>плохое обращение 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A4F2D5F-B50A-BF46-8F7A-1E4C4909C4FC}"/>
              </a:ext>
            </a:extLst>
          </p:cNvPr>
          <p:cNvSpPr/>
          <p:nvPr/>
        </p:nvSpPr>
        <p:spPr>
          <a:xfrm>
            <a:off x="1581746" y="4268783"/>
            <a:ext cx="1005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b="1" dirty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защита</a:t>
            </a:r>
            <a:endParaRPr lang="en-GB" b="1" dirty="0">
              <a:solidFill>
                <a:srgbClr val="00B0F0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07F9F5-5347-5947-85F1-8A930B373FE3}"/>
              </a:ext>
            </a:extLst>
          </p:cNvPr>
          <p:cNvSpPr/>
          <p:nvPr/>
        </p:nvSpPr>
        <p:spPr>
          <a:xfrm>
            <a:off x="4763717" y="4328431"/>
            <a:ext cx="1794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разнообразие</a:t>
            </a:r>
            <a:endParaRPr lang="en-GB" b="1" dirty="0">
              <a:solidFill>
                <a:schemeClr val="accent4">
                  <a:lumMod val="60000"/>
                  <a:lumOff val="4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692899-E457-2349-8F93-6E2CACD9FC28}"/>
              </a:ext>
            </a:extLst>
          </p:cNvPr>
          <p:cNvSpPr/>
          <p:nvPr/>
        </p:nvSpPr>
        <p:spPr>
          <a:xfrm>
            <a:off x="2079544" y="1108975"/>
            <a:ext cx="1834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dirty="0">
                <a:solidFill>
                  <a:schemeClr val="bg1"/>
                </a:solidFill>
              </a:rPr>
              <a:t>саморазвитие</a:t>
            </a:r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0ED253-B6F4-9E4D-A75E-C79B58F05A5E}"/>
              </a:ext>
            </a:extLst>
          </p:cNvPr>
          <p:cNvSpPr/>
          <p:nvPr/>
        </p:nvSpPr>
        <p:spPr>
          <a:xfrm>
            <a:off x="7210439" y="4315268"/>
            <a:ext cx="1396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мужество</a:t>
            </a:r>
            <a:endParaRPr lang="en-GB" b="1" i="1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770F251-D1EE-8F4F-9FC9-F9C76275BAD4}"/>
              </a:ext>
            </a:extLst>
          </p:cNvPr>
          <p:cNvSpPr/>
          <p:nvPr/>
        </p:nvSpPr>
        <p:spPr>
          <a:xfrm>
            <a:off x="6230920" y="2782379"/>
            <a:ext cx="1451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b="1" dirty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отношения</a:t>
            </a:r>
            <a:endParaRPr lang="en-GB" b="1" dirty="0">
              <a:solidFill>
                <a:srgbClr val="00B0F0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022C317-0D33-7E41-87DE-604ED0440E18}"/>
              </a:ext>
            </a:extLst>
          </p:cNvPr>
          <p:cNvSpPr/>
          <p:nvPr/>
        </p:nvSpPr>
        <p:spPr>
          <a:xfrm>
            <a:off x="3306703" y="325923"/>
            <a:ext cx="1282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b="1" dirty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здоровье</a:t>
            </a:r>
            <a:endParaRPr lang="en-GB" b="1" dirty="0">
              <a:solidFill>
                <a:srgbClr val="00B0F0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D8B8D9F-CFBF-7447-8C46-539AE877C1C4}"/>
              </a:ext>
            </a:extLst>
          </p:cNvPr>
          <p:cNvSpPr/>
          <p:nvPr/>
        </p:nvSpPr>
        <p:spPr>
          <a:xfrm>
            <a:off x="6253782" y="703654"/>
            <a:ext cx="2249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психологическое</a:t>
            </a:r>
            <a:endParaRPr lang="en-GB" b="1" i="1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66671C-C17E-0F48-9C42-187838F3B6B8}"/>
              </a:ext>
            </a:extLst>
          </p:cNvPr>
          <p:cNvSpPr/>
          <p:nvPr/>
        </p:nvSpPr>
        <p:spPr>
          <a:xfrm>
            <a:off x="2717744" y="4287846"/>
            <a:ext cx="1640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b="1" dirty="0">
                <a:solidFill>
                  <a:srgbClr val="FFC000"/>
                </a:solidFill>
                <a:latin typeface="Helvetica" pitchFamily="2" charset="0"/>
              </a:rPr>
              <a:t>целостность</a:t>
            </a:r>
            <a:endParaRPr lang="en-GB" b="1" dirty="0">
              <a:solidFill>
                <a:srgbClr val="FFC000"/>
              </a:solidFill>
              <a:latin typeface="Helvetica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F10C10-5917-CC4E-985A-B521F2D613DC}"/>
              </a:ext>
            </a:extLst>
          </p:cNvPr>
          <p:cNvSpPr/>
          <p:nvPr/>
        </p:nvSpPr>
        <p:spPr>
          <a:xfrm>
            <a:off x="5972894" y="1359514"/>
            <a:ext cx="2345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плохое обращение</a:t>
            </a:r>
            <a:endParaRPr lang="en-GB" b="1" dirty="0">
              <a:solidFill>
                <a:schemeClr val="accent4">
                  <a:lumMod val="60000"/>
                  <a:lumOff val="4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ED57A36-B024-C84E-BE97-B0047B9D1069}"/>
              </a:ext>
            </a:extLst>
          </p:cNvPr>
          <p:cNvSpPr/>
          <p:nvPr/>
        </p:nvSpPr>
        <p:spPr>
          <a:xfrm>
            <a:off x="7216563" y="1023013"/>
            <a:ext cx="1239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b="1" dirty="0">
                <a:solidFill>
                  <a:srgbClr val="FFC000"/>
                </a:solidFill>
                <a:latin typeface="Helvetica" pitchFamily="2" charset="0"/>
              </a:rPr>
              <a:t>задирать</a:t>
            </a:r>
            <a:endParaRPr lang="en-GB" b="1" dirty="0">
              <a:solidFill>
                <a:srgbClr val="FFC000"/>
              </a:solidFill>
              <a:latin typeface="Helvetica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D18B764-56CD-CF43-AECD-F1993F4BE8CD}"/>
              </a:ext>
            </a:extLst>
          </p:cNvPr>
          <p:cNvSpPr/>
          <p:nvPr/>
        </p:nvSpPr>
        <p:spPr>
          <a:xfrm>
            <a:off x="4399496" y="554726"/>
            <a:ext cx="2077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dirty="0">
                <a:solidFill>
                  <a:schemeClr val="bg1"/>
                </a:solidFill>
              </a:rPr>
              <a:t>пренебрежение</a:t>
            </a:r>
            <a:endParaRPr lang="en-GB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00F0B2B-2C02-B94F-8EE2-AFC3913DBB95}"/>
              </a:ext>
            </a:extLst>
          </p:cNvPr>
          <p:cNvSpPr/>
          <p:nvPr/>
        </p:nvSpPr>
        <p:spPr>
          <a:xfrm>
            <a:off x="349508" y="3691716"/>
            <a:ext cx="1886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dirty="0">
                <a:solidFill>
                  <a:srgbClr val="78B929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домогательство</a:t>
            </a:r>
            <a:endParaRPr lang="en-GB" dirty="0">
              <a:solidFill>
                <a:srgbClr val="78B929"/>
              </a:solidFill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1B70B54-FAAD-9C46-94CD-93E9B42522C3}"/>
              </a:ext>
            </a:extLst>
          </p:cNvPr>
          <p:cNvSpPr/>
          <p:nvPr/>
        </p:nvSpPr>
        <p:spPr>
          <a:xfrm>
            <a:off x="6270007" y="4068188"/>
            <a:ext cx="1751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b="1" dirty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эксплуатация</a:t>
            </a:r>
            <a:endParaRPr lang="en-GB" b="1" dirty="0">
              <a:solidFill>
                <a:srgbClr val="00B0F0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DA6F009-F899-1043-8199-51D470DBBF72}"/>
              </a:ext>
            </a:extLst>
          </p:cNvPr>
          <p:cNvSpPr/>
          <p:nvPr/>
        </p:nvSpPr>
        <p:spPr>
          <a:xfrm>
            <a:off x="452571" y="2391163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страдание</a:t>
            </a:r>
            <a:endParaRPr lang="en-GB" b="1" i="1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6BF64B-0B84-CF47-BD28-CE9A3819C913}"/>
              </a:ext>
            </a:extLst>
          </p:cNvPr>
          <p:cNvSpPr/>
          <p:nvPr/>
        </p:nvSpPr>
        <p:spPr>
          <a:xfrm>
            <a:off x="4947918" y="4642225"/>
            <a:ext cx="898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b="1" dirty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школа</a:t>
            </a:r>
            <a:endParaRPr lang="en-GB" b="1" dirty="0">
              <a:solidFill>
                <a:srgbClr val="00B0F0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900D2C4-AA5F-C744-846E-288A63BD7CFC}"/>
              </a:ext>
            </a:extLst>
          </p:cNvPr>
          <p:cNvSpPr/>
          <p:nvPr/>
        </p:nvSpPr>
        <p:spPr>
          <a:xfrm>
            <a:off x="2092332" y="2797537"/>
            <a:ext cx="606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dirty="0">
                <a:solidFill>
                  <a:srgbClr val="78B929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дом</a:t>
            </a:r>
            <a:endParaRPr lang="en-GB" dirty="0">
              <a:solidFill>
                <a:srgbClr val="78B929"/>
              </a:solidFill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31BDD6C-7208-BF40-A096-F6D3B69EAD71}"/>
              </a:ext>
            </a:extLst>
          </p:cNvPr>
          <p:cNvSpPr/>
          <p:nvPr/>
        </p:nvSpPr>
        <p:spPr>
          <a:xfrm>
            <a:off x="3922420" y="4620155"/>
            <a:ext cx="872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улица</a:t>
            </a:r>
            <a:endParaRPr lang="en-GB" b="1" i="1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745D849-E44B-4F43-AAA9-3356CC873FA6}"/>
              </a:ext>
            </a:extLst>
          </p:cNvPr>
          <p:cNvSpPr/>
          <p:nvPr/>
        </p:nvSpPr>
        <p:spPr>
          <a:xfrm>
            <a:off x="5889050" y="3536366"/>
            <a:ext cx="935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ущерб</a:t>
            </a:r>
            <a:endParaRPr lang="en-GB" b="1" i="1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88F4B28-511B-4B4F-A981-4D1B26FED19E}"/>
              </a:ext>
            </a:extLst>
          </p:cNvPr>
          <p:cNvSpPr/>
          <p:nvPr/>
        </p:nvSpPr>
        <p:spPr>
          <a:xfrm>
            <a:off x="1481417" y="3974300"/>
            <a:ext cx="1140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насилие</a:t>
            </a:r>
            <a:endParaRPr lang="en-GB" b="1" dirty="0">
              <a:solidFill>
                <a:schemeClr val="accent4">
                  <a:lumMod val="60000"/>
                  <a:lumOff val="4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065F8C2-F502-C24A-A4C4-A3C227AC9101}"/>
              </a:ext>
            </a:extLst>
          </p:cNvPr>
          <p:cNvSpPr/>
          <p:nvPr/>
        </p:nvSpPr>
        <p:spPr>
          <a:xfrm>
            <a:off x="2806244" y="1900909"/>
            <a:ext cx="944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dirty="0">
                <a:solidFill>
                  <a:srgbClr val="78B929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жертва</a:t>
            </a:r>
            <a:endParaRPr lang="en-GB" dirty="0">
              <a:solidFill>
                <a:srgbClr val="78B929"/>
              </a:solidFill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0B81562-1D0B-8C42-9DAB-3C45866F1B55}"/>
              </a:ext>
            </a:extLst>
          </p:cNvPr>
          <p:cNvSpPr/>
          <p:nvPr/>
        </p:nvSpPr>
        <p:spPr>
          <a:xfrm>
            <a:off x="5067384" y="3803745"/>
            <a:ext cx="2042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dirty="0">
                <a:solidFill>
                  <a:srgbClr val="78B929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злоупотребление</a:t>
            </a:r>
            <a:endParaRPr lang="en-GB" dirty="0">
              <a:solidFill>
                <a:srgbClr val="78B929"/>
              </a:solidFill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C7EFD16-0DAC-414E-B77D-7635114D80A2}"/>
              </a:ext>
            </a:extLst>
          </p:cNvPr>
          <p:cNvSpPr/>
          <p:nvPr/>
        </p:nvSpPr>
        <p:spPr>
          <a:xfrm>
            <a:off x="3400486" y="3033749"/>
            <a:ext cx="1966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b="1" dirty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совместимость</a:t>
            </a:r>
            <a:endParaRPr lang="en-GB" b="1" dirty="0">
              <a:solidFill>
                <a:srgbClr val="00B0F0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432DD14-A242-514C-9D51-43F0D8D7F232}"/>
              </a:ext>
            </a:extLst>
          </p:cNvPr>
          <p:cNvSpPr/>
          <p:nvPr/>
        </p:nvSpPr>
        <p:spPr>
          <a:xfrm>
            <a:off x="138334" y="3057621"/>
            <a:ext cx="33810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особые потребности</a:t>
            </a:r>
            <a:endParaRPr lang="en-GB" sz="2400" b="1" dirty="0">
              <a:solidFill>
                <a:schemeClr val="accent4">
                  <a:lumMod val="60000"/>
                  <a:lumOff val="4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7E14431-DDD5-2A43-975A-297DC9A644E5}"/>
              </a:ext>
            </a:extLst>
          </p:cNvPr>
          <p:cNvSpPr/>
          <p:nvPr/>
        </p:nvSpPr>
        <p:spPr>
          <a:xfrm>
            <a:off x="2747456" y="2735567"/>
            <a:ext cx="1650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воздействие</a:t>
            </a:r>
            <a:endParaRPr lang="en-GB" b="1" dirty="0">
              <a:solidFill>
                <a:schemeClr val="accent4">
                  <a:lumMod val="60000"/>
                  <a:lumOff val="4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75614F5-B0D8-8C4B-A73F-BA0A637FF6EE}"/>
              </a:ext>
            </a:extLst>
          </p:cNvPr>
          <p:cNvSpPr/>
          <p:nvPr/>
        </p:nvSpPr>
        <p:spPr>
          <a:xfrm>
            <a:off x="3612265" y="3978368"/>
            <a:ext cx="1369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родители</a:t>
            </a:r>
            <a:endParaRPr lang="en-GB" b="1" i="1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CC6D32A-223D-0846-A1F0-0D0FAA2AFB90}"/>
              </a:ext>
            </a:extLst>
          </p:cNvPr>
          <p:cNvSpPr/>
          <p:nvPr/>
        </p:nvSpPr>
        <p:spPr>
          <a:xfrm>
            <a:off x="6081220" y="3037165"/>
            <a:ext cx="2076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dirty="0">
                <a:solidFill>
                  <a:schemeClr val="bg1"/>
                </a:solidFill>
              </a:rPr>
              <a:t>прослушивание</a:t>
            </a:r>
            <a:endParaRPr lang="en-GB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6F5168C-138B-2B4A-BA9E-0CDB3E4674D8}"/>
              </a:ext>
            </a:extLst>
          </p:cNvPr>
          <p:cNvSpPr/>
          <p:nvPr/>
        </p:nvSpPr>
        <p:spPr>
          <a:xfrm>
            <a:off x="2648623" y="3719626"/>
            <a:ext cx="1048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dirty="0">
                <a:solidFill>
                  <a:schemeClr val="bg1"/>
                </a:solidFill>
              </a:rPr>
              <a:t>защита</a:t>
            </a:r>
            <a:endParaRPr lang="en-GB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71C8D71-D23C-3343-B364-E667AE920FF2}"/>
              </a:ext>
            </a:extLst>
          </p:cNvPr>
          <p:cNvSpPr/>
          <p:nvPr/>
        </p:nvSpPr>
        <p:spPr>
          <a:xfrm>
            <a:off x="606053" y="2782379"/>
            <a:ext cx="1228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b="1" dirty="0">
                <a:solidFill>
                  <a:srgbClr val="FFC000"/>
                </a:solidFill>
                <a:latin typeface="Helvetica" pitchFamily="2" charset="0"/>
              </a:rPr>
              <a:t>интернет</a:t>
            </a:r>
            <a:endParaRPr lang="en-GB" b="1" dirty="0">
              <a:solidFill>
                <a:srgbClr val="FFC000"/>
              </a:solidFill>
              <a:latin typeface="Helvetica" pitchFamily="2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D422F88-BD12-6044-B64B-BD608C5DA1D5}"/>
              </a:ext>
            </a:extLst>
          </p:cNvPr>
          <p:cNvSpPr/>
          <p:nvPr/>
        </p:nvSpPr>
        <p:spPr>
          <a:xfrm>
            <a:off x="203493" y="3406109"/>
            <a:ext cx="34820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sz="2400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онлайн безопасность</a:t>
            </a:r>
            <a:endParaRPr lang="en-GB" sz="2400" b="1" i="1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73FF9E7-9192-4747-A9EF-C4711B53923F}"/>
              </a:ext>
            </a:extLst>
          </p:cNvPr>
          <p:cNvSpPr/>
          <p:nvPr/>
        </p:nvSpPr>
        <p:spPr>
          <a:xfrm>
            <a:off x="4587984" y="3298383"/>
            <a:ext cx="1840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b="1" dirty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профилактика</a:t>
            </a:r>
            <a:endParaRPr lang="en-GB" b="1" dirty="0">
              <a:solidFill>
                <a:srgbClr val="00B0F0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C49BB2C-9657-4D44-AF27-C7A799D9EF99}"/>
              </a:ext>
            </a:extLst>
          </p:cNvPr>
          <p:cNvSpPr/>
          <p:nvPr/>
        </p:nvSpPr>
        <p:spPr>
          <a:xfrm>
            <a:off x="8198353" y="3792204"/>
            <a:ext cx="596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dirty="0">
                <a:solidFill>
                  <a:schemeClr val="bg1"/>
                </a:solidFill>
              </a:rPr>
              <a:t>ухо</a:t>
            </a:r>
            <a:endParaRPr lang="en-GB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57BAD3C-AB55-AD4E-AD4E-E5B17A4DF04D}"/>
              </a:ext>
            </a:extLst>
          </p:cNvPr>
          <p:cNvSpPr/>
          <p:nvPr/>
        </p:nvSpPr>
        <p:spPr>
          <a:xfrm>
            <a:off x="6010909" y="4620156"/>
            <a:ext cx="1948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b="1" dirty="0">
                <a:solidFill>
                  <a:srgbClr val="FFC000"/>
                </a:solidFill>
                <a:latin typeface="Helvetica" pitchFamily="2" charset="0"/>
              </a:rPr>
              <a:t>защита данных</a:t>
            </a:r>
            <a:endParaRPr lang="en-GB" b="1" dirty="0">
              <a:solidFill>
                <a:srgbClr val="FFC000"/>
              </a:solidFill>
              <a:latin typeface="Helvetica" pitchFamily="2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9F4784D-7128-734F-BD08-D77814C8BBBD}"/>
              </a:ext>
            </a:extLst>
          </p:cNvPr>
          <p:cNvSpPr/>
          <p:nvPr/>
        </p:nvSpPr>
        <p:spPr>
          <a:xfrm>
            <a:off x="3295675" y="1319870"/>
            <a:ext cx="2712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планирование рисков</a:t>
            </a:r>
            <a:endParaRPr lang="en-GB" b="1" dirty="0">
              <a:solidFill>
                <a:schemeClr val="accent4">
                  <a:lumMod val="60000"/>
                  <a:lumOff val="4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E86DB61-ED20-1F43-97D9-B1311CF4C6FE}"/>
              </a:ext>
            </a:extLst>
          </p:cNvPr>
          <p:cNvSpPr/>
          <p:nvPr/>
        </p:nvSpPr>
        <p:spPr>
          <a:xfrm>
            <a:off x="4058311" y="1649193"/>
            <a:ext cx="2270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нормы поведения</a:t>
            </a:r>
            <a:endParaRPr lang="en-GB" b="1" i="1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A580015-62D5-4C46-AF37-49DD907E57BA}"/>
              </a:ext>
            </a:extLst>
          </p:cNvPr>
          <p:cNvSpPr/>
          <p:nvPr/>
        </p:nvSpPr>
        <p:spPr>
          <a:xfrm>
            <a:off x="4164841" y="981679"/>
            <a:ext cx="1571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b="1" dirty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самозащита</a:t>
            </a:r>
            <a:endParaRPr lang="en-GB" b="1" dirty="0">
              <a:solidFill>
                <a:srgbClr val="00B0F0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FB5BA42-B54F-944F-ACBF-6DFFBDEDED96}"/>
              </a:ext>
            </a:extLst>
          </p:cNvPr>
          <p:cNvSpPr/>
          <p:nvPr/>
        </p:nvSpPr>
        <p:spPr>
          <a:xfrm>
            <a:off x="3884167" y="1997018"/>
            <a:ext cx="1840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b="1" dirty="0">
                <a:solidFill>
                  <a:srgbClr val="FFC000"/>
                </a:solidFill>
                <a:latin typeface="Helvetica" pitchFamily="2" charset="0"/>
              </a:rPr>
              <a:t>профилактика</a:t>
            </a:r>
            <a:endParaRPr lang="en-GB" b="1" dirty="0">
              <a:solidFill>
                <a:srgbClr val="FFC000"/>
              </a:solidFill>
              <a:latin typeface="Helvetica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67E1600-2760-5444-A925-D9D2E32E2069}"/>
              </a:ext>
            </a:extLst>
          </p:cNvPr>
          <p:cNvSpPr/>
          <p:nvPr/>
        </p:nvSpPr>
        <p:spPr>
          <a:xfrm>
            <a:off x="3497316" y="2338021"/>
            <a:ext cx="2193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правовые нормы</a:t>
            </a:r>
            <a:endParaRPr lang="en-GB" b="1" dirty="0">
              <a:solidFill>
                <a:schemeClr val="accent4">
                  <a:lumMod val="60000"/>
                  <a:lumOff val="4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8" name="Title 5">
            <a:extLst>
              <a:ext uri="{FF2B5EF4-FFF2-40B4-BE49-F238E27FC236}">
                <a16:creationId xmlns:a16="http://schemas.microsoft.com/office/drawing/2014/main" id="{961D5BA9-C5FF-42B3-B0C8-64C3DF8F5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08" y="28170"/>
            <a:ext cx="2886472" cy="1884040"/>
          </a:xfrm>
        </p:spPr>
        <p:txBody>
          <a:bodyPr/>
          <a:lstStyle/>
          <a:p>
            <a:r>
              <a:rPr lang="az-Cyrl-AZ" sz="3600" b="1" dirty="0">
                <a:solidFill>
                  <a:schemeClr val="bg1"/>
                </a:solidFill>
              </a:rPr>
              <a:t>Вы знаете что такое...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58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6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6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4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4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3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3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2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2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1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1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0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9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99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9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185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8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375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47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65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66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755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8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945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04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135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23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325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42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515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61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705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895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990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085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1800"/>
                            </p:stCondLst>
                            <p:childTnLst>
                              <p:par>
                                <p:cTn id="18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275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3700"/>
                            </p:stCondLst>
                            <p:childTnLst>
                              <p:par>
                                <p:cTn id="18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4650"/>
                            </p:stCondLst>
                            <p:childTnLst>
                              <p:par>
                                <p:cTn id="19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560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6550"/>
                            </p:stCondLst>
                            <p:childTnLst>
                              <p:par>
                                <p:cTn id="20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7500"/>
                            </p:stCondLst>
                            <p:childTnLst>
                              <p:par>
                                <p:cTn id="20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D39D9-9FF2-9941-A585-463C6D05D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88" y="214622"/>
            <a:ext cx="3950704" cy="1564966"/>
          </a:xfrm>
        </p:spPr>
        <p:txBody>
          <a:bodyPr/>
          <a:lstStyle/>
          <a:p>
            <a:r>
              <a:rPr lang="az-Cyrl-AZ" b="1" dirty="0">
                <a:solidFill>
                  <a:schemeClr val="tx1"/>
                </a:solidFill>
              </a:rPr>
              <a:t>ВСЕМИРНЫЕ ТРЕБОВАНИЯ </a:t>
            </a:r>
            <a:r>
              <a:rPr lang="ru-RU" b="1" dirty="0">
                <a:solidFill>
                  <a:schemeClr val="tx1"/>
                </a:solidFill>
              </a:rPr>
              <a:t>«</a:t>
            </a:r>
            <a:r>
              <a:rPr lang="az-Cyrl-AZ" b="1" dirty="0">
                <a:solidFill>
                  <a:schemeClr val="tx1"/>
                </a:solidFill>
              </a:rPr>
              <a:t>ЗАЩИТА ОТ НАНЕСЕНИЯ ВРЕДА»</a:t>
            </a:r>
            <a:br>
              <a:rPr lang="en-MY" b="1" dirty="0">
                <a:solidFill>
                  <a:schemeClr val="tx1"/>
                </a:solidFill>
              </a:rPr>
            </a:b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61CD8-438A-6143-AD86-C916DD72F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288" y="1635646"/>
            <a:ext cx="4742791" cy="273630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dirty="0"/>
              <a:t>Всемирные требования «Защита от нанесения вреда» устанавливают минимальный уровень их применения, и могут использоваться как критерии оценки при анализе действующих в НСО требований и процедур.</a:t>
            </a:r>
            <a:endParaRPr lang="en-MY" sz="2000" dirty="0"/>
          </a:p>
          <a:p>
            <a:pPr>
              <a:lnSpc>
                <a:spcPct val="100000"/>
              </a:lnSpc>
            </a:pPr>
            <a:endParaRPr lang="en-MY" dirty="0"/>
          </a:p>
          <a:p>
            <a:pPr>
              <a:lnSpc>
                <a:spcPct val="100000"/>
              </a:lnSpc>
            </a:pPr>
            <a:r>
              <a:rPr lang="en-MY" dirty="0"/>
              <a:t>www.scout.org/safe-from-harm-policy</a:t>
            </a:r>
            <a:br>
              <a:rPr lang="en-MY" dirty="0"/>
            </a:br>
            <a:endParaRPr lang="en-MY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B078E-1EE3-4E45-A908-408B5832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330D83-71CE-4E4F-B05A-078CA2402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740" y="-53096"/>
            <a:ext cx="3674451" cy="51954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319B2D-72EC-E144-A6E0-065B14AE4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190" y="4371950"/>
            <a:ext cx="144811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351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626C4E-B0A6-7645-91DD-383E61591EBE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99BF5-812C-874A-9422-2656A086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29" y="915988"/>
            <a:ext cx="3352800" cy="3591695"/>
          </a:xfrm>
        </p:spPr>
        <p:txBody>
          <a:bodyPr/>
          <a:lstStyle/>
          <a:p>
            <a:r>
              <a:rPr lang="ru-RU" sz="2800" b="1" dirty="0">
                <a:solidFill>
                  <a:schemeClr val="bg1"/>
                </a:solidFill>
              </a:rPr>
              <a:t>Безопасная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для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развития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детей</a:t>
            </a:r>
            <a:r>
              <a:rPr lang="en-US" sz="2800" b="1" dirty="0">
                <a:solidFill>
                  <a:schemeClr val="bg1"/>
                </a:solidFill>
              </a:rPr>
              <a:t> и </a:t>
            </a:r>
            <a:r>
              <a:rPr lang="en-US" sz="2800" b="1" dirty="0" err="1">
                <a:solidFill>
                  <a:schemeClr val="bg1"/>
                </a:solidFill>
              </a:rPr>
              <a:t>молод</a:t>
            </a:r>
            <a:r>
              <a:rPr lang="ru-RU" sz="2800" b="1" dirty="0" err="1">
                <a:solidFill>
                  <a:schemeClr val="bg1"/>
                </a:solidFill>
              </a:rPr>
              <a:t>ых</a:t>
            </a:r>
            <a:r>
              <a:rPr lang="ru-RU" sz="2800" b="1" dirty="0">
                <a:solidFill>
                  <a:schemeClr val="bg1"/>
                </a:solidFill>
              </a:rPr>
              <a:t> людей среда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714F0-9AC2-D149-83B0-9F39C1DF6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6055" y="1635646"/>
            <a:ext cx="3527715" cy="2520280"/>
          </a:xfrm>
        </p:spPr>
        <p:txBody>
          <a:bodyPr/>
          <a:lstStyle/>
          <a:p>
            <a:r>
              <a:rPr lang="ru-RU" sz="2000" dirty="0">
                <a:solidFill>
                  <a:schemeClr val="bg1"/>
                </a:solidFill>
              </a:rPr>
              <a:t>Все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и на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всех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уровнях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Всемирного Скаутинга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должны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работать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вместе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над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тем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чтобы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создать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для </a:t>
            </a:r>
            <a:r>
              <a:rPr lang="en-US" sz="2000" dirty="0" err="1">
                <a:solidFill>
                  <a:schemeClr val="bg1"/>
                </a:solidFill>
              </a:rPr>
              <a:t>дет</a:t>
            </a:r>
            <a:r>
              <a:rPr lang="ru-RU" sz="2000" dirty="0">
                <a:solidFill>
                  <a:schemeClr val="bg1"/>
                </a:solidFill>
              </a:rPr>
              <a:t>ей</a:t>
            </a:r>
            <a:r>
              <a:rPr lang="en-US" sz="2000" dirty="0">
                <a:solidFill>
                  <a:schemeClr val="bg1"/>
                </a:solidFill>
              </a:rPr>
              <a:t> и </a:t>
            </a:r>
            <a:r>
              <a:rPr lang="ru-RU" sz="2000" dirty="0">
                <a:solidFill>
                  <a:schemeClr val="bg1"/>
                </a:solidFill>
              </a:rPr>
              <a:t>молодых людей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безопасн</a:t>
            </a:r>
            <a:r>
              <a:rPr lang="ru-RU" sz="2000" dirty="0" err="1">
                <a:solidFill>
                  <a:schemeClr val="bg1"/>
                </a:solidFill>
              </a:rPr>
              <a:t>ую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сред</a:t>
            </a:r>
            <a:r>
              <a:rPr lang="ru-RU" sz="2000" dirty="0">
                <a:solidFill>
                  <a:schemeClr val="bg1"/>
                </a:solidFill>
              </a:rPr>
              <a:t>у</a:t>
            </a:r>
            <a:r>
              <a:rPr lang="en-US" sz="2000" dirty="0">
                <a:solidFill>
                  <a:schemeClr val="bg1"/>
                </a:solidFill>
              </a:rPr>
              <a:t>, в </a:t>
            </a:r>
            <a:r>
              <a:rPr lang="en-US" sz="2000" dirty="0" err="1">
                <a:solidFill>
                  <a:schemeClr val="bg1"/>
                </a:solidFill>
              </a:rPr>
              <a:t>которой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у них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буд</a:t>
            </a:r>
            <a:r>
              <a:rPr lang="ru-RU" sz="2000" dirty="0">
                <a:solidFill>
                  <a:schemeClr val="bg1"/>
                </a:solidFill>
              </a:rPr>
              <a:t>е</a:t>
            </a:r>
            <a:r>
              <a:rPr lang="en-US" sz="2000" dirty="0">
                <a:solidFill>
                  <a:schemeClr val="bg1"/>
                </a:solidFill>
              </a:rPr>
              <a:t>т </a:t>
            </a:r>
            <a:r>
              <a:rPr lang="ru-RU" sz="2000" dirty="0">
                <a:solidFill>
                  <a:schemeClr val="bg1"/>
                </a:solidFill>
              </a:rPr>
              <a:t>возможность в полной мере </a:t>
            </a:r>
            <a:r>
              <a:rPr lang="en-US" sz="2000" dirty="0" err="1">
                <a:solidFill>
                  <a:schemeClr val="bg1"/>
                </a:solidFill>
              </a:rPr>
              <a:t>развивать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свой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потенциал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9974C0-BDC0-F24B-8E68-1CD3F009F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190" y="4371950"/>
            <a:ext cx="144811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96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D56B38-9A5F-EB48-A8F7-95DD22677014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99BF5-812C-874A-9422-2656A086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97" y="1047750"/>
            <a:ext cx="4545917" cy="1451992"/>
          </a:xfrm>
        </p:spPr>
        <p:txBody>
          <a:bodyPr/>
          <a:lstStyle/>
          <a:p>
            <a:r>
              <a:rPr lang="ru-RU" sz="3200" b="1" dirty="0">
                <a:solidFill>
                  <a:schemeClr val="bg1"/>
                </a:solidFill>
              </a:rPr>
              <a:t>Защита от</a:t>
            </a:r>
            <a:br>
              <a:rPr lang="ru-RU" sz="3200" b="1" dirty="0">
                <a:solidFill>
                  <a:schemeClr val="bg1"/>
                </a:solidFill>
              </a:rPr>
            </a:br>
            <a:r>
              <a:rPr lang="ru-RU" sz="3200" b="1" dirty="0">
                <a:solidFill>
                  <a:schemeClr val="bg1"/>
                </a:solidFill>
              </a:rPr>
              <a:t>нанесения вреда …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714F0-9AC2-D149-83B0-9F39C1DF6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1013" y="1275606"/>
            <a:ext cx="4171467" cy="347734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MY" sz="2000" dirty="0">
                <a:solidFill>
                  <a:schemeClr val="bg1"/>
                </a:solidFill>
              </a:rPr>
              <a:t>… </a:t>
            </a:r>
            <a:r>
              <a:rPr lang="ru-RU" sz="2000" dirty="0">
                <a:solidFill>
                  <a:schemeClr val="bg1"/>
                </a:solidFill>
              </a:rPr>
              <a:t>охватывает все направления работы по защите детей и молодёжи и включает в себя полный комплекс стратегий, систем и процедур, назначение которых в том, чтобы благополучие, развитие и безопасность детей и молодежи являлись приоритетом во всей деятельности, связанной со Скаутингом.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22C0E4-E634-8043-A402-B1F9D5049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190" y="4371950"/>
            <a:ext cx="144811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94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68857C5-C007-AD44-9B79-04F79955CF89}"/>
              </a:ext>
            </a:extLst>
          </p:cNvPr>
          <p:cNvSpPr/>
          <p:nvPr/>
        </p:nvSpPr>
        <p:spPr>
          <a:xfrm>
            <a:off x="4067465" y="0"/>
            <a:ext cx="5111309" cy="5323377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99BF5-812C-874A-9422-2656A086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864" y="1203598"/>
            <a:ext cx="3538601" cy="1728192"/>
          </a:xfrm>
        </p:spPr>
        <p:txBody>
          <a:bodyPr/>
          <a:lstStyle/>
          <a:p>
            <a:r>
              <a:rPr lang="ru-RU" sz="3600" b="1" dirty="0">
                <a:solidFill>
                  <a:schemeClr val="bg1"/>
                </a:solidFill>
              </a:rPr>
              <a:t>Обеспечение безопасной среды охватывает ...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714F0-9AC2-D149-83B0-9F39C1DF6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7985" y="339502"/>
            <a:ext cx="4608512" cy="4594448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Образовательное назначение Скаутской деятельности,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Безопасность Скаутской деятельности,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Развитие персональных умений,</a:t>
            </a:r>
          </a:p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Вовлечение всех заинтересованных лиц (например, детей и молодежи, взрослых волонтёров и профессионалов, родителей, руководство школ и религиозных организаций),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Формирование и осознание, стимулирование и поддержку правильного поведения.</a:t>
            </a:r>
            <a:endParaRPr lang="en-US" sz="1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908A2F-0DED-0145-A13D-CCD5BFA7E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190" y="4371950"/>
            <a:ext cx="144811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0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A7508E-769E-C84F-B58E-89F8F6AC1E68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99BF5-812C-874A-9422-2656A086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31590"/>
            <a:ext cx="3174504" cy="1812032"/>
          </a:xfrm>
        </p:spPr>
        <p:txBody>
          <a:bodyPr/>
          <a:lstStyle/>
          <a:p>
            <a:r>
              <a:rPr lang="ru-RU" sz="3600" b="1" dirty="0">
                <a:solidFill>
                  <a:schemeClr val="bg1"/>
                </a:solidFill>
              </a:rPr>
              <a:t>Субъекты требований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714F0-9AC2-D149-83B0-9F39C1DF6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4160" y="1398401"/>
            <a:ext cx="4076700" cy="3354552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Дети и молодые люди в возрасте от 5-ти до 26-ти лет,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Взрослые волонтёры и профессиональные работники,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Каждая в отдельности и все внешние заинтересованные стороны, участвующие в поддержке Скаутинга.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254E31-CBB8-5444-8816-4299B6B0C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190" y="4371950"/>
            <a:ext cx="144811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96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1D2138-625E-444F-90F9-02274DCB8A11}"/>
              </a:ext>
            </a:extLst>
          </p:cNvPr>
          <p:cNvSpPr/>
          <p:nvPr/>
        </p:nvSpPr>
        <p:spPr>
          <a:xfrm>
            <a:off x="4406320" y="5391"/>
            <a:ext cx="4752528" cy="5323377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99BF5-812C-874A-9422-2656A086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62905"/>
            <a:ext cx="3534544" cy="1659436"/>
          </a:xfrm>
        </p:spPr>
        <p:txBody>
          <a:bodyPr/>
          <a:lstStyle/>
          <a:p>
            <a:r>
              <a:rPr lang="ru-RU" sz="2800" b="1" dirty="0">
                <a:solidFill>
                  <a:schemeClr val="bg1"/>
                </a:solidFill>
              </a:rPr>
              <a:t>Направления применения и рекомендации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C537DE-5272-B544-9996-5C39B7C69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190" y="4371950"/>
            <a:ext cx="144811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0519A8C-DBE3-0849-841F-045DBF74D26F}"/>
              </a:ext>
            </a:extLst>
          </p:cNvPr>
          <p:cNvSpPr/>
          <p:nvPr/>
        </p:nvSpPr>
        <p:spPr>
          <a:xfrm>
            <a:off x="5576241" y="3084820"/>
            <a:ext cx="2664296" cy="475042"/>
          </a:xfrm>
          <a:prstGeom prst="rect">
            <a:avLst/>
          </a:prstGeom>
          <a:solidFill>
            <a:srgbClr val="31A7E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Cyrl-AZ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Структуры</a:t>
            </a:r>
            <a:endParaRPr lang="en-GB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E72A05-50EE-904D-8479-C3F9780B4CC5}"/>
              </a:ext>
            </a:extLst>
          </p:cNvPr>
          <p:cNvSpPr/>
          <p:nvPr/>
        </p:nvSpPr>
        <p:spPr>
          <a:xfrm>
            <a:off x="5576241" y="3653103"/>
            <a:ext cx="2664296" cy="475042"/>
          </a:xfrm>
          <a:prstGeom prst="rect">
            <a:avLst/>
          </a:prstGeom>
          <a:solidFill>
            <a:srgbClr val="6225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Скаутские события</a:t>
            </a:r>
            <a:endParaRPr lang="en-GB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44DCA0F1-D494-451C-8372-3E24533C2E84}"/>
              </a:ext>
            </a:extLst>
          </p:cNvPr>
          <p:cNvSpPr/>
          <p:nvPr/>
        </p:nvSpPr>
        <p:spPr>
          <a:xfrm>
            <a:off x="5580112" y="1563638"/>
            <a:ext cx="2664296" cy="68570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Молодёжная программа</a:t>
            </a:r>
            <a:endParaRPr lang="en-GB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568C35E9-A686-40AB-A5E1-323154605AFC}"/>
              </a:ext>
            </a:extLst>
          </p:cNvPr>
          <p:cNvSpPr/>
          <p:nvPr/>
        </p:nvSpPr>
        <p:spPr>
          <a:xfrm>
            <a:off x="5574010" y="2344342"/>
            <a:ext cx="2664296" cy="64899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Взрослые в Скаутинге</a:t>
            </a:r>
            <a:endParaRPr lang="en-GB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5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0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7AFED98-CFA5-F64D-BC88-BC5415FC1D18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A7B410-C9AF-4E4A-B5FD-07492E90F46E}"/>
              </a:ext>
            </a:extLst>
          </p:cNvPr>
          <p:cNvSpPr/>
          <p:nvPr/>
        </p:nvSpPr>
        <p:spPr>
          <a:xfrm>
            <a:off x="4626813" y="1130716"/>
            <a:ext cx="40862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Знаете ли вы о важности защиты от нанесения вреда?</a:t>
            </a:r>
            <a:endParaRPr lang="en-US" sz="20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endParaRPr lang="en-GB" sz="12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У вас есть принятые НСО требования или другой документ в отношении защиты от нанесения вреда?</a:t>
            </a:r>
            <a:endParaRPr lang="en-US" sz="20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endParaRPr lang="en-GB" sz="12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Учитываются ли правовые нормы вашей страны при рассмотрении в НСО вопросов защиты молодёжи?</a:t>
            </a:r>
            <a:endParaRPr lang="en-GB" sz="16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endParaRPr lang="en-US" sz="16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577B776-A4E7-4B46-A474-8466F6FCB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059582"/>
            <a:ext cx="3528392" cy="1656184"/>
          </a:xfrm>
        </p:spPr>
        <p:txBody>
          <a:bodyPr/>
          <a:lstStyle/>
          <a:p>
            <a:r>
              <a:rPr lang="ru-RU" sz="3600" b="1" dirty="0">
                <a:solidFill>
                  <a:schemeClr val="bg1"/>
                </a:solidFill>
              </a:rPr>
              <a:t>Некоторые важные вопросы, чтобы ответить «ДА»</a:t>
            </a: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1BE2A9-DD38-3D42-B0DC-61425CA46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190" y="4371950"/>
            <a:ext cx="144811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69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tudio">
  <a:themeElements>
    <a:clrScheme name="Custom WOSM">
      <a:dk1>
        <a:sysClr val="windowText" lastClr="000000"/>
      </a:dk1>
      <a:lt1>
        <a:sysClr val="window" lastClr="FFFFFF"/>
      </a:lt1>
      <a:dk2>
        <a:srgbClr val="622599"/>
      </a:dk2>
      <a:lt2>
        <a:srgbClr val="D4D4D6"/>
      </a:lt2>
      <a:accent1>
        <a:srgbClr val="0054A0"/>
      </a:accent1>
      <a:accent2>
        <a:srgbClr val="AABA0A"/>
      </a:accent2>
      <a:accent3>
        <a:srgbClr val="DD7500"/>
      </a:accent3>
      <a:accent4>
        <a:srgbClr val="E23D28"/>
      </a:accent4>
      <a:accent5>
        <a:srgbClr val="3D8E33"/>
      </a:accent5>
      <a:accent6>
        <a:srgbClr val="ED0D86"/>
      </a:accent6>
      <a:hlink>
        <a:srgbClr val="00A5E3"/>
      </a:hlink>
      <a:folHlink>
        <a:srgbClr val="9EA2A7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Studio">
      <a:fillStyleLst>
        <a:solidFill>
          <a:schemeClr val="phClr"/>
        </a:solidFill>
        <a:gradFill rotWithShape="1">
          <a:gsLst>
            <a:gs pos="3800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50000"/>
                <a:hueMod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</a:schemeClr>
            </a:gs>
            <a:gs pos="60000">
              <a:schemeClr val="phClr"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phClr">
                <a:shade val="20000"/>
                <a:satMod val="100000"/>
                <a:lumMod val="100000"/>
              </a:schemeClr>
            </a:gs>
          </a:gsLst>
          <a:lin ang="5400000" scaled="0"/>
        </a:gradFill>
      </a:fillStyleLst>
      <a:lnStyleLst>
        <a:ln w="2857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01600" stA="26000" endPos="20000" dist="12700" dir="5400000" sy="-100000" rotWithShape="0"/>
          </a:effectLst>
        </a:effectStyle>
        <a:effectStyle>
          <a:effectLst>
            <a:outerShdw blurRad="444500" dist="317500" dir="5400000" sx="90000" sy="-2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chilly" dir="t"/>
          </a:scene3d>
          <a:sp3d contourW="12700" prstMaterial="softEdge">
            <a:bevelT w="63500" h="2540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30000">
              <a:schemeClr val="phClr">
                <a:tint val="10000"/>
                <a:alpha val="80000"/>
                <a:satMod val="300000"/>
              </a:schemeClr>
            </a:gs>
            <a:gs pos="100000">
              <a:schemeClr val="phClr">
                <a:tint val="80000"/>
                <a:shade val="100000"/>
                <a:alpha val="100000"/>
                <a:satMod val="200000"/>
              </a:schemeClr>
            </a:gs>
          </a:gsLst>
          <a:lin ang="5400000" scaled="1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Studio.thmx</Template>
  <TotalTime>5239</TotalTime>
  <Words>564</Words>
  <Application>Microsoft Macintosh PowerPoint</Application>
  <PresentationFormat>On-screen Show (16:9)</PresentationFormat>
  <Paragraphs>125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ＭＳ Ｐゴシック</vt:lpstr>
      <vt:lpstr>Arial</vt:lpstr>
      <vt:lpstr>Helvetica</vt:lpstr>
      <vt:lpstr>Helvetica Neue</vt:lpstr>
      <vt:lpstr>Helvetica Neue Condensed Black</vt:lpstr>
      <vt:lpstr>Helvetica Neue Medium</vt:lpstr>
      <vt:lpstr>Helvetica Neue Thin</vt:lpstr>
      <vt:lpstr>Verdana</vt:lpstr>
      <vt:lpstr>Wingdings</vt:lpstr>
      <vt:lpstr>Studio</vt:lpstr>
      <vt:lpstr>PowerPoint Presentation</vt:lpstr>
      <vt:lpstr>Вы знаете что такое...</vt:lpstr>
      <vt:lpstr>ВСЕМИРНЫЕ ТРЕБОВАНИЯ «ЗАЩИТА ОТ НАНЕСЕНИЯ ВРЕДА» </vt:lpstr>
      <vt:lpstr>Безопасная для развития детей и молодых людей среда</vt:lpstr>
      <vt:lpstr>Защита от нанесения вреда …</vt:lpstr>
      <vt:lpstr>Обеспечение безопасной среды охватывает ...</vt:lpstr>
      <vt:lpstr>Субъекты требований</vt:lpstr>
      <vt:lpstr>Направления применения и рекомендации</vt:lpstr>
      <vt:lpstr>Некоторые важные вопросы, чтобы ответить «ДА»   </vt:lpstr>
      <vt:lpstr>PowerPoint Presentation</vt:lpstr>
      <vt:lpstr>Если вы часто отвечали «НЕТ», глубокий анализ надо начать с ответов:</vt:lpstr>
      <vt:lpstr>Защита от нанесения вреда  должна стать нашей повседневной реальностью!          </vt:lpstr>
    </vt:vector>
  </TitlesOfParts>
  <Company>World Scout Bureau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Victor Ortega</dc:creator>
  <cp:lastModifiedBy>Tadej Pugelj</cp:lastModifiedBy>
  <cp:revision>372</cp:revision>
  <dcterms:created xsi:type="dcterms:W3CDTF">2013-06-16T21:48:09Z</dcterms:created>
  <dcterms:modified xsi:type="dcterms:W3CDTF">2018-09-14T04:46:56Z</dcterms:modified>
</cp:coreProperties>
</file>