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1" r:id="rId1"/>
  </p:sldMasterIdLst>
  <p:notesMasterIdLst>
    <p:notesMasterId r:id="rId15"/>
  </p:notesMasterIdLst>
  <p:handoutMasterIdLst>
    <p:handoutMasterId r:id="rId16"/>
  </p:handoutMasterIdLst>
  <p:sldIdLst>
    <p:sldId id="309" r:id="rId2"/>
    <p:sldId id="431" r:id="rId3"/>
    <p:sldId id="383" r:id="rId4"/>
    <p:sldId id="381" r:id="rId5"/>
    <p:sldId id="371" r:id="rId6"/>
    <p:sldId id="372" r:id="rId7"/>
    <p:sldId id="373" r:id="rId8"/>
    <p:sldId id="374" r:id="rId9"/>
    <p:sldId id="375" r:id="rId10"/>
    <p:sldId id="380" r:id="rId11"/>
    <p:sldId id="376" r:id="rId12"/>
    <p:sldId id="382" r:id="rId13"/>
    <p:sldId id="377" r:id="rId1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1" userDrawn="1">
          <p15:clr>
            <a:srgbClr val="A4A3A4"/>
          </p15:clr>
        </p15:guide>
        <p15:guide id="2" pos="336">
          <p15:clr>
            <a:srgbClr val="A4A3A4"/>
          </p15:clr>
        </p15:guide>
        <p15:guide id="3" pos="297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2599"/>
    <a:srgbClr val="AABA0A"/>
    <a:srgbClr val="502B8C"/>
    <a:srgbClr val="31A7EA"/>
    <a:srgbClr val="78B929"/>
    <a:srgbClr val="2076CD"/>
    <a:srgbClr val="95B921"/>
    <a:srgbClr val="F1FBFE"/>
    <a:srgbClr val="4E0E8C"/>
    <a:srgbClr val="3592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63"/>
    <p:restoredTop sz="94580"/>
  </p:normalViewPr>
  <p:slideViewPr>
    <p:cSldViewPr snapToObjects="1" showGuides="1">
      <p:cViewPr>
        <p:scale>
          <a:sx n="106" d="100"/>
          <a:sy n="106" d="100"/>
        </p:scale>
        <p:origin x="808" y="984"/>
      </p:cViewPr>
      <p:guideLst>
        <p:guide orient="horz" pos="1121"/>
        <p:guide pos="336"/>
        <p:guide pos="297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29FBFE-1AF6-B848-8612-E040A05E8B28}" type="datetime1">
              <a:rPr lang="en-US" smtClean="0">
                <a:latin typeface="Helvetica Neue Medium" panose="02000503000000020004" pitchFamily="2" charset="0"/>
              </a:rPr>
              <a:pPr/>
              <a:t>6/19/18</a:t>
            </a:fld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>
                <a:latin typeface="Helvetica Neue Medium" panose="02000503000000020004" pitchFamily="2" charset="0"/>
              </a:rPr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65A22D-D942-9C46-99E7-4370FE3232FE}" type="slidenum">
              <a:rPr lang="en-US" smtClean="0">
                <a:latin typeface="Helvetica Neue Medium" panose="02000503000000020004" pitchFamily="2" charset="0"/>
              </a:rPr>
              <a:pPr/>
              <a:t>‹#›</a:t>
            </a:fld>
            <a:endParaRPr lang="en-US" dirty="0">
              <a:latin typeface="Helvetica Neue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93255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elvetica Neue Medium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elvetica Neue Medium" panose="02000503000000020004" pitchFamily="2" charset="0"/>
              </a:defRPr>
            </a:lvl1pPr>
          </a:lstStyle>
          <a:p>
            <a:fld id="{4BD6E73F-CE99-B541-A3E3-0916A80BD4BF}" type="datetime1">
              <a:rPr lang="en-US" smtClean="0"/>
              <a:pPr/>
              <a:t>6/19/18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dirty="0"/>
              <a:t>Click to </a:t>
            </a:r>
            <a:r>
              <a:rPr lang="fr-CH" dirty="0" err="1"/>
              <a:t>edit</a:t>
            </a:r>
            <a:r>
              <a:rPr lang="fr-CH" dirty="0"/>
              <a:t> Master </a:t>
            </a:r>
            <a:r>
              <a:rPr lang="fr-CH" dirty="0" err="1"/>
              <a:t>text</a:t>
            </a:r>
            <a:r>
              <a:rPr lang="fr-CH" dirty="0"/>
              <a:t> styles</a:t>
            </a:r>
          </a:p>
          <a:p>
            <a:pPr lvl="1"/>
            <a:r>
              <a:rPr lang="fr-CH" dirty="0"/>
              <a:t>Second </a:t>
            </a:r>
            <a:r>
              <a:rPr lang="fr-CH" dirty="0" err="1"/>
              <a:t>level</a:t>
            </a:r>
            <a:endParaRPr lang="fr-CH" dirty="0"/>
          </a:p>
          <a:p>
            <a:pPr lvl="2"/>
            <a:r>
              <a:rPr lang="fr-CH" dirty="0" err="1"/>
              <a:t>Third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lang="fr-CH" dirty="0"/>
          </a:p>
          <a:p>
            <a:pPr lvl="3"/>
            <a:r>
              <a:rPr lang="fr-CH" dirty="0" err="1"/>
              <a:t>Fourth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lang="fr-CH" dirty="0"/>
          </a:p>
          <a:p>
            <a:pPr lvl="4"/>
            <a:r>
              <a:rPr lang="fr-CH" dirty="0" err="1"/>
              <a:t>Fifth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elvetica Neue Medium" panose="02000503000000020004" pitchFamily="2" charset="0"/>
              </a:defRPr>
            </a:lvl1pPr>
          </a:lstStyle>
          <a:p>
            <a:fld id="{747A97BE-849C-DB4E-8F24-70A03BAE3C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42391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1pPr>
    <a:lvl2pPr marL="457200" algn="l" defTabSz="4572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2pPr>
    <a:lvl3pPr marL="914400" algn="l" defTabSz="4572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3pPr>
    <a:lvl4pPr marL="1371600" algn="l" defTabSz="4572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4pPr>
    <a:lvl5pPr marL="1828800" algn="l" defTabSz="4572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en-MY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5A1EFF-6B89-C844-9E16-88A0CCCC1A4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702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World Scout Bureau Inc.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7A97BE-849C-DB4E-8F24-70A03BAE3CA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074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Available in five WOSM Working languages</a:t>
            </a:r>
            <a:endParaRPr lang="en-MY" sz="1200" dirty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World Scout Bureau Inc.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7A97BE-849C-DB4E-8F24-70A03BAE3CA0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757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schemeClr val="bg1"/>
                </a:solidFill>
              </a:rPr>
              <a:t>Read detailed suggestions in the World </a:t>
            </a:r>
            <a:r>
              <a:rPr lang="en-US" sz="1200" i="1" dirty="0" err="1">
                <a:solidFill>
                  <a:schemeClr val="bg1"/>
                </a:solidFill>
              </a:rPr>
              <a:t>SfH</a:t>
            </a:r>
            <a:r>
              <a:rPr lang="en-US" sz="1200" i="1" dirty="0">
                <a:solidFill>
                  <a:schemeClr val="bg1"/>
                </a:solidFill>
              </a:rPr>
              <a:t> policy.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World Scout Bureau Inc.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7A97BE-849C-DB4E-8F24-70A03BAE3CA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003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MY" sz="1200" dirty="0">
                <a:solidFill>
                  <a:schemeClr val="bg1"/>
                </a:solidFill>
              </a:rPr>
              <a:t>https://</a:t>
            </a:r>
            <a:r>
              <a:rPr lang="en-MY" sz="1200" dirty="0" err="1">
                <a:solidFill>
                  <a:schemeClr val="bg1"/>
                </a:solidFill>
              </a:rPr>
              <a:t>www.scout.org</a:t>
            </a:r>
            <a:r>
              <a:rPr lang="en-MY" sz="1200" dirty="0">
                <a:solidFill>
                  <a:schemeClr val="bg1"/>
                </a:solidFill>
              </a:rPr>
              <a:t>/safe-from-harm-policy</a:t>
            </a:r>
            <a:br>
              <a:rPr lang="en-MY" sz="1200" dirty="0">
                <a:solidFill>
                  <a:schemeClr val="bg1"/>
                </a:solidFill>
              </a:rPr>
            </a:br>
            <a:r>
              <a:rPr lang="en-GB" sz="1200" dirty="0">
                <a:solidFill>
                  <a:schemeClr val="bg1"/>
                </a:solidFill>
              </a:rPr>
              <a:t>Available in five WOSM Working languages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World Scout Bureau Inc.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7A97BE-849C-DB4E-8F24-70A03BAE3CA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855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581151"/>
            <a:ext cx="8305800" cy="1343656"/>
          </a:xfrm>
          <a:prstGeom prst="rect">
            <a:avLst/>
          </a:prstGeom>
        </p:spPr>
        <p:txBody>
          <a:bodyPr anchor="ctr" anchorCtr="0"/>
          <a:lstStyle>
            <a:lvl1pPr algn="ctr">
              <a:spcAft>
                <a:spcPts val="0"/>
              </a:spcAft>
              <a:defRPr sz="3600" b="0" i="0" cap="none" baseline="0">
                <a:solidFill>
                  <a:schemeClr val="tx2"/>
                </a:solidFill>
                <a:effectLst/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 Master </a:t>
            </a:r>
            <a:br>
              <a:rPr lang="fr-CH" dirty="0"/>
            </a:br>
            <a:r>
              <a:rPr lang="fr-CH" dirty="0"/>
              <a:t>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3350911"/>
            <a:ext cx="8153400" cy="4160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80000"/>
              <a:buFont typeface="Wingdings" pitchFamily="2" charset="2"/>
              <a:buNone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elvetica Neue Medium" panose="02000503000000020004" pitchFamily="2" charset="0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fld id="{ECBB9CC4-45DC-244C-8793-B9C95370924B}" type="datetime1">
              <a:rPr lang="en-US" smtClean="0"/>
              <a:pPr/>
              <a:t>6/19/18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047750"/>
            <a:ext cx="3886200" cy="833178"/>
          </a:xfrm>
          <a:prstGeom prst="rect">
            <a:avLst/>
          </a:prstGeom>
        </p:spPr>
        <p:txBody>
          <a:bodyPr wrap="square" lIns="0" tIns="46800" rIns="0" bIns="46800" anchor="t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b="0" i="0">
                <a:solidFill>
                  <a:schemeClr val="tx2"/>
                </a:solidFill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</a:t>
            </a:r>
            <a:br>
              <a:rPr lang="fr-CH" dirty="0"/>
            </a:br>
            <a:r>
              <a:rPr lang="fr-CH" dirty="0"/>
              <a:t>Master 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fld id="{0D9B8E33-453D-6C4F-95B3-5387C50D32C9}" type="datetime1">
              <a:rPr lang="en-US" smtClean="0"/>
              <a:pPr/>
              <a:t>6/19/18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400" y="2038350"/>
            <a:ext cx="3886200" cy="2743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800600" y="2038350"/>
            <a:ext cx="3886200" cy="2743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 hasCustomPrompt="1"/>
          </p:nvPr>
        </p:nvSpPr>
        <p:spPr>
          <a:xfrm>
            <a:off x="4800600" y="1047750"/>
            <a:ext cx="3886200" cy="833438"/>
          </a:xfrm>
          <a:prstGeom prst="rect">
            <a:avLst/>
          </a:prstGeom>
        </p:spPr>
        <p:txBody>
          <a:bodyPr vert="horz" wrap="square" anchor="t"/>
          <a:lstStyle>
            <a:lvl1pPr marL="0" indent="-457200">
              <a:spcBef>
                <a:spcPts val="0"/>
              </a:spcBef>
              <a:buFont typeface="Arial"/>
              <a:buNone/>
              <a:defRPr sz="2400" b="0" i="0" baseline="0">
                <a:solidFill>
                  <a:schemeClr val="tx2"/>
                </a:solidFill>
                <a:latin typeface="Helvetica Neue Medium" panose="02000503000000020004" pitchFamily="2" charset="0"/>
              </a:defRPr>
            </a:lvl1pPr>
          </a:lstStyle>
          <a:p>
            <a:pPr lvl="0"/>
            <a:r>
              <a:rPr lang="fr-CH" dirty="0"/>
              <a:t>Click to edit</a:t>
            </a:r>
            <a:br>
              <a:rPr lang="fr-CH" dirty="0"/>
            </a:br>
            <a:r>
              <a:rPr lang="fr-CH" dirty="0"/>
              <a:t>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47750"/>
            <a:ext cx="8153400" cy="762000"/>
          </a:xfrm>
          <a:prstGeom prst="rect">
            <a:avLst/>
          </a:prstGeom>
        </p:spPr>
        <p:txBody>
          <a:bodyPr lIns="0" tIns="46800" rIns="0" bIns="46800" anchor="t"/>
          <a:lstStyle>
            <a:lvl1pPr>
              <a:lnSpc>
                <a:spcPct val="100000"/>
              </a:lnSpc>
              <a:spcAft>
                <a:spcPts val="0"/>
              </a:spcAft>
              <a:defRPr b="0" i="0" baseline="0">
                <a:solidFill>
                  <a:schemeClr val="tx2"/>
                </a:solidFill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fld id="{B6C945F7-6C64-1E4A-8BA6-40D142064810}" type="datetime1">
              <a:rPr lang="en-US" smtClean="0"/>
              <a:pPr/>
              <a:t>6/19/18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400" y="2038350"/>
            <a:ext cx="3886200" cy="2743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800600" y="2038350"/>
            <a:ext cx="3886200" cy="2743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47750"/>
            <a:ext cx="8153400" cy="457200"/>
          </a:xfrm>
          <a:prstGeom prst="rect">
            <a:avLst/>
          </a:prstGeom>
        </p:spPr>
        <p:txBody>
          <a:bodyPr lIns="0" tIns="46800" rIns="0" bIns="46800" anchor="t"/>
          <a:lstStyle>
            <a:lvl1pPr>
              <a:lnSpc>
                <a:spcPct val="100000"/>
              </a:lnSpc>
              <a:spcAft>
                <a:spcPts val="0"/>
              </a:spcAft>
              <a:defRPr b="0" i="0">
                <a:solidFill>
                  <a:schemeClr val="tx2"/>
                </a:solidFill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09750"/>
            <a:ext cx="8153400" cy="29718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fld id="{075E0943-9BE5-5142-A467-257385665D5E}" type="datetime1">
              <a:rPr lang="en-US" smtClean="0"/>
              <a:pPr/>
              <a:t>6/19/18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1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950"/>
            <a:ext cx="2133600" cy="2084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700" b="0" i="0" kern="1200">
                <a:solidFill>
                  <a:schemeClr val="bg1"/>
                </a:solidFill>
                <a:latin typeface="Helvetica Neue Medium" panose="02000503000000020004" pitchFamily="2" charset="0"/>
                <a:ea typeface="+mn-ea"/>
                <a:cs typeface="+mn-cs"/>
              </a:defRPr>
            </a:lvl1pPr>
          </a:lstStyle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59" r:id="rId2"/>
    <p:sldLayoutId id="2147483763" r:id="rId3"/>
    <p:sldLayoutId id="2147483743" r:id="rId4"/>
    <p:sldLayoutId id="214748376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spcAft>
          <a:spcPts val="1800"/>
        </a:spcAft>
        <a:buNone/>
        <a:defRPr sz="2400" b="1" kern="1200" baseline="0"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SzPct val="80000"/>
        <a:buFont typeface="Wingdings" pitchFamily="2" charset="2"/>
        <a:buChar char="l"/>
        <a:defRPr sz="1600" b="1" kern="1200" cap="none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g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microsoft.com/office/2007/relationships/hdphoto" Target="../media/hdphoto5.wdp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C7567C-AB5D-8D4E-A3A5-58627ECC4F07}" type="slidenum">
              <a:rPr lang="es-ES"/>
              <a:pPr>
                <a:defRPr/>
              </a:pPr>
              <a:t>1</a:t>
            </a:fld>
            <a:endParaRPr lang="es-ES"/>
          </a:p>
        </p:txBody>
      </p:sp>
      <p:pic>
        <p:nvPicPr>
          <p:cNvPr id="23555" name="Picture 5" descr="SCT LIZ 16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5725" y="-26988"/>
            <a:ext cx="9229725" cy="519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977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7AFED98-CFA5-F64D-BC88-BC5415FC1D18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18FC7AD-8E1D-A041-ADE3-93EA25D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DA7B410-C9AF-4E4A-B5FD-07492E90F46E}"/>
              </a:ext>
            </a:extLst>
          </p:cNvPr>
          <p:cNvSpPr/>
          <p:nvPr/>
        </p:nvSpPr>
        <p:spPr>
          <a:xfrm>
            <a:off x="4600525" y="267494"/>
            <a:ext cx="408627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  <a:latin typeface="Helvetica Neue Medium" panose="02000503000000020004" pitchFamily="2" charset="0"/>
              </a:rPr>
              <a:t>Êtes-vous conscient de l'importance de </a:t>
            </a:r>
            <a:r>
              <a:rPr lang="fr-FR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la </a:t>
            </a:r>
            <a:r>
              <a:rPr lang="fr-FR" sz="2000" dirty="0" smtClean="0">
                <a:solidFill>
                  <a:schemeClr val="bg1"/>
                </a:solidFill>
                <a:latin typeface="Helvetica Neue Medium" panose="02000503000000020004" pitchFamily="2" charset="0"/>
              </a:rPr>
              <a:t>notion </a:t>
            </a:r>
          </a:p>
          <a:p>
            <a:r>
              <a:rPr lang="fr-FR" sz="2000" dirty="0" smtClean="0">
                <a:solidFill>
                  <a:schemeClr val="bg1"/>
                </a:solidFill>
                <a:latin typeface="Helvetica Neue Medium" panose="02000503000000020004" pitchFamily="2" charset="0"/>
              </a:rPr>
              <a:t>« </a:t>
            </a:r>
            <a:r>
              <a:rPr lang="fr-FR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À l’abri de la maltraitance </a:t>
            </a:r>
            <a:r>
              <a:rPr lang="fr-FR" sz="2000" dirty="0" smtClean="0">
                <a:solidFill>
                  <a:schemeClr val="bg1"/>
                </a:solidFill>
                <a:latin typeface="Helvetica Neue Medium" panose="02000503000000020004" pitchFamily="2" charset="0"/>
              </a:rPr>
              <a:t>» ?</a:t>
            </a:r>
          </a:p>
          <a:p>
            <a:endParaRPr lang="en-GB" sz="12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r>
              <a:rPr lang="fr-FR" sz="2000" dirty="0" smtClean="0">
                <a:solidFill>
                  <a:schemeClr val="bg1"/>
                </a:solidFill>
                <a:latin typeface="Helvetica Neue Medium" panose="02000503000000020004" pitchFamily="2" charset="0"/>
              </a:rPr>
              <a:t>Avez-vous une politique ou tout autre document lié à la notion </a:t>
            </a:r>
          </a:p>
          <a:p>
            <a:r>
              <a:rPr lang="fr-FR" sz="2000" dirty="0" smtClean="0">
                <a:solidFill>
                  <a:schemeClr val="bg1"/>
                </a:solidFill>
                <a:latin typeface="Helvetica Neue Medium" panose="02000503000000020004" pitchFamily="2" charset="0"/>
              </a:rPr>
              <a:t>« À l’abri de la maltraitance » adopté au sein de votre OSN ?</a:t>
            </a:r>
          </a:p>
          <a:p>
            <a:endParaRPr lang="en-GB" sz="12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r>
              <a:rPr lang="fr-FR" sz="2000" dirty="0" smtClean="0">
                <a:solidFill>
                  <a:schemeClr val="bg1"/>
                </a:solidFill>
                <a:latin typeface="Helvetica Neue Medium" panose="02000503000000020004" pitchFamily="2" charset="0"/>
              </a:rPr>
              <a:t>Le cadre légal dans le pays est-il pris en compte dans le domaine de la protection des jeunes au sein de votre OSN ?</a:t>
            </a:r>
            <a:endParaRPr lang="fr-FR" sz="1600" dirty="0" smtClean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endParaRPr lang="en-US" sz="16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6577B776-A4E7-4B46-A474-8466F6FCB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23" y="699542"/>
            <a:ext cx="3528392" cy="2736304"/>
          </a:xfrm>
        </p:spPr>
        <p:txBody>
          <a:bodyPr/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Quelques questions importantes à répondre par </a:t>
            </a:r>
            <a:br>
              <a:rPr lang="fr-FR" sz="3600" b="1" dirty="0" smtClean="0">
                <a:solidFill>
                  <a:schemeClr val="bg1"/>
                </a:solidFill>
              </a:rPr>
            </a:br>
            <a:r>
              <a:rPr lang="fr-FR" sz="3600" b="1" dirty="0" smtClean="0">
                <a:solidFill>
                  <a:schemeClr val="bg1"/>
                </a:solidFill>
              </a:rPr>
              <a:t>« OUI » </a:t>
            </a:r>
            <a:r>
              <a:rPr lang="en-US" sz="3600" b="1" dirty="0">
                <a:solidFill>
                  <a:schemeClr val="bg1"/>
                </a:solidFill>
              </a:rPr>
              <a:t/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/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/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/>
            </a:r>
            <a:br>
              <a:rPr lang="en-US" sz="3600" b="1" dirty="0">
                <a:solidFill>
                  <a:schemeClr val="bg1"/>
                </a:solidFill>
              </a:rPr>
            </a:b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SCT_Logo_EN_rgb_co.png">
            <a:extLst>
              <a:ext uri="{FF2B5EF4-FFF2-40B4-BE49-F238E27FC236}">
                <a16:creationId xmlns="" xmlns:a16="http://schemas.microsoft.com/office/drawing/2014/main" id="{111BE2A9-DD38-3D42-B0DC-61425CA465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669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2545843-A15A-E844-A6CE-F5245CBFD6B9}"/>
              </a:ext>
            </a:extLst>
          </p:cNvPr>
          <p:cNvSpPr/>
          <p:nvPr/>
        </p:nvSpPr>
        <p:spPr>
          <a:xfrm>
            <a:off x="4423937" y="0"/>
            <a:ext cx="4752528" cy="5323377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18FC7AD-8E1D-A041-ADE3-93EA25D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DCC0F92-7A16-C146-9E9C-476E989AD0B3}"/>
              </a:ext>
            </a:extLst>
          </p:cNvPr>
          <p:cNvSpPr/>
          <p:nvPr/>
        </p:nvSpPr>
        <p:spPr>
          <a:xfrm>
            <a:off x="4696468" y="596678"/>
            <a:ext cx="420746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  <a:latin typeface="Helvetica Neue Medium" panose="02000503000000020004" pitchFamily="2" charset="0"/>
              </a:rPr>
              <a:t>La prestation du Programme des Jeunes inclut-elle des mesures liées à la notion</a:t>
            </a:r>
            <a:r>
              <a:rPr lang="fr-FR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latin typeface="Helvetica Neue Medium" panose="02000503000000020004" pitchFamily="2" charset="0"/>
              </a:rPr>
              <a:t>« À l’abri de la maltraitance » ?</a:t>
            </a:r>
          </a:p>
          <a:p>
            <a:endParaRPr lang="en-GB" sz="12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r>
              <a:rPr lang="fr-FR" sz="2000" dirty="0" smtClean="0">
                <a:solidFill>
                  <a:schemeClr val="bg1"/>
                </a:solidFill>
                <a:latin typeface="Helvetica Neue Medium" panose="02000503000000020004" pitchFamily="2" charset="0"/>
              </a:rPr>
              <a:t>La formation des adultes comprend-elle des connaissances liées à la notion « À l’abri de la maltraitance » ?</a:t>
            </a:r>
          </a:p>
          <a:p>
            <a:endParaRPr lang="en-GB" sz="12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r>
              <a:rPr lang="fr-FR" sz="2000" dirty="0" smtClean="0">
                <a:solidFill>
                  <a:schemeClr val="bg1"/>
                </a:solidFill>
                <a:latin typeface="Helvetica Neue Medium" panose="02000503000000020004" pitchFamily="2" charset="0"/>
              </a:rPr>
              <a:t>Avez-vous mis en place des procédures qui décrivent la façon de réagir correctement pour signaler toute maltraitance ?</a:t>
            </a:r>
            <a:endParaRPr lang="fr-FR" sz="1600" dirty="0" smtClean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endParaRPr lang="en-US" sz="16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905EFC86-9E22-0D43-A323-CF5775C06335}"/>
              </a:ext>
            </a:extLst>
          </p:cNvPr>
          <p:cNvSpPr txBox="1">
            <a:spLocks/>
          </p:cNvSpPr>
          <p:nvPr/>
        </p:nvSpPr>
        <p:spPr>
          <a:xfrm>
            <a:off x="517099" y="596678"/>
            <a:ext cx="3906838" cy="3095922"/>
          </a:xfrm>
          <a:prstGeom prst="rect">
            <a:avLst/>
          </a:prstGeom>
        </p:spPr>
        <p:txBody>
          <a:bodyPr lIns="0" tIns="46800" rIns="0" bIns="4680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1" kern="1200" baseline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smtClean="0">
                <a:solidFill>
                  <a:schemeClr val="bg1"/>
                </a:solidFill>
                <a:latin typeface="Helvetica Neue Medium" panose="02000503000000020004" pitchFamily="2" charset="0"/>
              </a:rPr>
              <a:t>Essayons d'être plus précis …</a:t>
            </a:r>
            <a:endParaRPr lang="fr-FR" sz="36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pic>
        <p:nvPicPr>
          <p:cNvPr id="7" name="Picture 6" descr="SCT_Logo_EN_rgb_co.png">
            <a:extLst>
              <a:ext uri="{FF2B5EF4-FFF2-40B4-BE49-F238E27FC236}">
                <a16:creationId xmlns="" xmlns:a16="http://schemas.microsoft.com/office/drawing/2014/main" id="{A38B5A03-6C92-1A4A-9325-78D45A463D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82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13321FD-2937-1E46-B9D7-779E7BF406F6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699BF5-812C-874A-9422-2656A086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71550"/>
            <a:ext cx="3198907" cy="3600400"/>
          </a:xfrm>
        </p:spPr>
        <p:txBody>
          <a:bodyPr/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Si vous répondez par beaucoup de </a:t>
            </a:r>
            <a:br>
              <a:rPr lang="fr-FR" sz="2800" b="1" dirty="0" smtClean="0">
                <a:solidFill>
                  <a:schemeClr val="bg1"/>
                </a:solidFill>
              </a:rPr>
            </a:br>
            <a:r>
              <a:rPr lang="fr-FR" sz="2800" b="1" dirty="0" smtClean="0">
                <a:solidFill>
                  <a:schemeClr val="bg1"/>
                </a:solidFill>
              </a:rPr>
              <a:t>« NON », l’étude devrait commencer en répondant à :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18FC7AD-8E1D-A041-ADE3-93EA25D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5778045-A27A-764E-A898-CD7AC61672FD}"/>
              </a:ext>
            </a:extLst>
          </p:cNvPr>
          <p:cNvSpPr/>
          <p:nvPr/>
        </p:nvSpPr>
        <p:spPr>
          <a:xfrm>
            <a:off x="4499992" y="212788"/>
            <a:ext cx="464400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Helvetica Neue Medium" panose="02000503000000020004" pitchFamily="2" charset="0"/>
              </a:rPr>
              <a:t>Quelle est le fondement de la mise en œuvre de la notion « À l’abri de la maltraitance » dans le Programme des Jeunes ?</a:t>
            </a:r>
          </a:p>
          <a:p>
            <a:endParaRPr lang="fr-FR" dirty="0" smtClean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r>
              <a:rPr lang="fr-FR" dirty="0" smtClean="0">
                <a:solidFill>
                  <a:schemeClr val="bg1"/>
                </a:solidFill>
                <a:latin typeface="Helvetica Neue Medium" panose="02000503000000020004" pitchFamily="2" charset="0"/>
              </a:rPr>
              <a:t>Comment les adultes peuvent-ils acquérir des connaissances à propos de la notion « À l’abri de la maltraitance » ?</a:t>
            </a:r>
          </a:p>
          <a:p>
            <a:endParaRPr lang="fr-FR" dirty="0" smtClean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r>
              <a:rPr lang="fr-FR" dirty="0" smtClean="0">
                <a:solidFill>
                  <a:schemeClr val="bg1"/>
                </a:solidFill>
                <a:latin typeface="Helvetica Neue Medium" panose="02000503000000020004" pitchFamily="2" charset="0"/>
              </a:rPr>
              <a:t>Comment recevoir, réagir et documenter correctement toute plainte de maltraitance ou de mauvais traitement ?</a:t>
            </a:r>
          </a:p>
          <a:p>
            <a:endParaRPr lang="fr-FR" dirty="0" smtClean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r>
              <a:rPr lang="fr-FR" dirty="0" smtClean="0">
                <a:solidFill>
                  <a:schemeClr val="bg1"/>
                </a:solidFill>
                <a:latin typeface="Helvetica Neue Medium" panose="02000503000000020004" pitchFamily="2" charset="0"/>
              </a:rPr>
              <a:t>Comment organiser un événement « À l’abri de la maltraitance » ?</a:t>
            </a:r>
          </a:p>
          <a:p>
            <a:endParaRPr lang="fr-FR" dirty="0" smtClean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r>
              <a:rPr lang="fr-FR" dirty="0" smtClean="0">
                <a:solidFill>
                  <a:schemeClr val="bg1"/>
                </a:solidFill>
                <a:latin typeface="Helvetica Neue Medium" panose="02000503000000020004" pitchFamily="2" charset="0"/>
              </a:rPr>
              <a:t>Et bien d'autres ...</a:t>
            </a:r>
            <a:endParaRPr lang="fr-FR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pic>
        <p:nvPicPr>
          <p:cNvPr id="6" name="Picture 5" descr="SCT_Logo_EN_rgb_co.png">
            <a:extLst>
              <a:ext uri="{FF2B5EF4-FFF2-40B4-BE49-F238E27FC236}">
                <a16:creationId xmlns="" xmlns:a16="http://schemas.microsoft.com/office/drawing/2014/main" id="{C3A689C7-7E1A-2043-8613-5456D44A3D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763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699BF5-812C-874A-9422-2656A086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960" y="1563638"/>
            <a:ext cx="8153400" cy="3672408"/>
          </a:xfrm>
        </p:spPr>
        <p:txBody>
          <a:bodyPr/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</a:rPr>
              <a:t>À</a:t>
            </a:r>
            <a:r>
              <a:rPr lang="en-US" sz="4800" b="1" dirty="0" smtClean="0">
                <a:solidFill>
                  <a:schemeClr val="bg1"/>
                </a:solidFill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</a:rPr>
              <a:t>l’abri</a:t>
            </a:r>
            <a:r>
              <a:rPr lang="en-US" sz="4800" b="1" dirty="0" smtClean="0">
                <a:solidFill>
                  <a:schemeClr val="bg1"/>
                </a:solidFill>
              </a:rPr>
              <a:t> de la </a:t>
            </a:r>
            <a:r>
              <a:rPr lang="en-US" sz="4800" b="1" dirty="0" err="1" smtClean="0">
                <a:solidFill>
                  <a:schemeClr val="bg1"/>
                </a:solidFill>
              </a:rPr>
              <a:t>maltraitance</a:t>
            </a:r>
            <a:r>
              <a:rPr lang="en-US" sz="4800" b="1" dirty="0">
                <a:solidFill>
                  <a:schemeClr val="bg1"/>
                </a:solidFill>
              </a:rPr>
              <a:t/>
            </a:r>
            <a:br>
              <a:rPr lang="en-US" sz="4800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doit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devenir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notre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réalité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quotidienne</a:t>
            </a:r>
            <a:r>
              <a:rPr lang="en-US" b="1" dirty="0" smtClean="0">
                <a:solidFill>
                  <a:schemeClr val="bg1"/>
                </a:solidFill>
              </a:rPr>
              <a:t> ! 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GB" dirty="0"/>
              <a:t/>
            </a:r>
            <a:br>
              <a:rPr lang="en-GB" dirty="0"/>
            </a:b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/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/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/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/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/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/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/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/>
            </a:r>
            <a:br>
              <a:rPr lang="en-US" sz="1600" b="1" dirty="0">
                <a:solidFill>
                  <a:schemeClr val="bg1"/>
                </a:solidFill>
              </a:rPr>
            </a:b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18FC7AD-8E1D-A041-ADE3-93EA25D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 descr="SCT_Logo_EN_rgb_co.png">
            <a:extLst>
              <a:ext uri="{FF2B5EF4-FFF2-40B4-BE49-F238E27FC236}">
                <a16:creationId xmlns="" xmlns:a16="http://schemas.microsoft.com/office/drawing/2014/main" id="{10BFEBCE-168A-9A43-9754-E8A0B72351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21">
            <a:extLst>
              <a:ext uri="{FF2B5EF4-FFF2-40B4-BE49-F238E27FC236}">
                <a16:creationId xmlns="" xmlns:a16="http://schemas.microsoft.com/office/drawing/2014/main" id="{F4B2C832-7181-5F4E-9415-2BB5452C26AD}"/>
              </a:ext>
            </a:extLst>
          </p:cNvPr>
          <p:cNvSpPr txBox="1">
            <a:spLocks/>
          </p:cNvSpPr>
          <p:nvPr/>
        </p:nvSpPr>
        <p:spPr bwMode="auto">
          <a:xfrm>
            <a:off x="6660232" y="3749650"/>
            <a:ext cx="47180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CH" sz="6000" b="1" smtClean="0">
                <a:solidFill>
                  <a:schemeClr val="bg1"/>
                </a:solidFill>
                <a:latin typeface="Helvetica Neue Medium" charset="0"/>
                <a:cs typeface="Helvetica Neue Medium" charset="0"/>
              </a:rPr>
              <a:t>Merci</a:t>
            </a:r>
            <a:endParaRPr lang="fr-CH" sz="6000" b="1" dirty="0">
              <a:solidFill>
                <a:schemeClr val="bg1"/>
              </a:solidFill>
              <a:latin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36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1"/>
          <p:cNvSpPr txBox="1">
            <a:spLocks/>
          </p:cNvSpPr>
          <p:nvPr/>
        </p:nvSpPr>
        <p:spPr bwMode="auto">
          <a:xfrm>
            <a:off x="3949643" y="2302541"/>
            <a:ext cx="473744" cy="39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457200" marR="0" lvl="0" indent="-4572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32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7" name="Title 21"/>
          <p:cNvSpPr txBox="1">
            <a:spLocks/>
          </p:cNvSpPr>
          <p:nvPr/>
        </p:nvSpPr>
        <p:spPr bwMode="auto">
          <a:xfrm>
            <a:off x="4710519" y="2302541"/>
            <a:ext cx="473744" cy="39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457200" marR="0" lvl="0" indent="-4572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32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6" name="Title 21"/>
          <p:cNvSpPr txBox="1">
            <a:spLocks/>
          </p:cNvSpPr>
          <p:nvPr/>
        </p:nvSpPr>
        <p:spPr bwMode="auto">
          <a:xfrm>
            <a:off x="4348518" y="2309880"/>
            <a:ext cx="473744" cy="39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457200" marR="0" lvl="0" indent="-4572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32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" name="Title 21">
            <a:extLst>
              <a:ext uri="{FF2B5EF4-FFF2-40B4-BE49-F238E27FC236}">
                <a16:creationId xmlns="" xmlns:a16="http://schemas.microsoft.com/office/drawing/2014/main" id="{0FAE1CA5-9A80-4B4A-9D7E-E201BFBD082B}"/>
              </a:ext>
            </a:extLst>
          </p:cNvPr>
          <p:cNvSpPr txBox="1">
            <a:spLocks/>
          </p:cNvSpPr>
          <p:nvPr/>
        </p:nvSpPr>
        <p:spPr bwMode="auto">
          <a:xfrm>
            <a:off x="2987824" y="2725721"/>
            <a:ext cx="5760640" cy="1296144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en-GB" sz="3600" b="1" dirty="0" err="1" smtClean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À</a:t>
            </a:r>
            <a:r>
              <a:rPr lang="en-GB" sz="3600" b="1" dirty="0" smtClean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en-GB" sz="3600" b="1" dirty="0" err="1" smtClean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l’abri</a:t>
            </a:r>
            <a:r>
              <a:rPr lang="en-GB" sz="3600" b="1" dirty="0" smtClean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de </a:t>
            </a:r>
            <a:r>
              <a:rPr lang="en-GB" sz="3600" b="1" dirty="0" smtClean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la </a:t>
            </a:r>
            <a:r>
              <a:rPr lang="en-GB" sz="3600" b="1" dirty="0" err="1" smtClean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maltraitance</a:t>
            </a:r>
            <a:endParaRPr lang="en-GB" sz="3600" b="1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AA86694-4549-6845-A201-9B2AAC5CBB42}"/>
              </a:ext>
            </a:extLst>
          </p:cNvPr>
          <p:cNvSpPr/>
          <p:nvPr/>
        </p:nvSpPr>
        <p:spPr>
          <a:xfrm>
            <a:off x="7174432" y="3620079"/>
            <a:ext cx="1998007" cy="314350"/>
          </a:xfrm>
          <a:prstGeom prst="rect">
            <a:avLst/>
          </a:prstGeom>
          <a:solidFill>
            <a:srgbClr val="31A7EA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 err="1" smtClean="0">
                <a:latin typeface="Futura Book" pitchFamily="2" charset="0"/>
              </a:rPr>
              <a:t>À</a:t>
            </a:r>
            <a:r>
              <a:rPr lang="en-US" sz="900" dirty="0" smtClean="0">
                <a:latin typeface="Futura Book" pitchFamily="2" charset="0"/>
              </a:rPr>
              <a:t> L’ABRI DE LA MALTRAITANCE</a:t>
            </a:r>
            <a:endParaRPr lang="en-US" sz="1000" dirty="0">
              <a:latin typeface="Futura Book" pitchFamily="2" charset="0"/>
            </a:endParaRPr>
          </a:p>
        </p:txBody>
      </p:sp>
      <p:pic>
        <p:nvPicPr>
          <p:cNvPr id="12" name="Picture 11" descr="SCT_Logo_EN_rgb_co.png">
            <a:extLst>
              <a:ext uri="{FF2B5EF4-FFF2-40B4-BE49-F238E27FC236}">
                <a16:creationId xmlns="" xmlns:a16="http://schemas.microsoft.com/office/drawing/2014/main" id="{3D69F897-32D9-D041-8CCF-07278FD905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AD604C1-F42E-FA47-B8B1-8EEA02338A3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7951" y="2341492"/>
            <a:ext cx="1211795" cy="127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4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23BD5B4A-F49C-8D42-B7F9-E6A8FFDD8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068" y="95347"/>
            <a:ext cx="3337407" cy="1884040"/>
          </a:xfrm>
        </p:spPr>
        <p:txBody>
          <a:bodyPr/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Savez-vous ce qu’est </a:t>
            </a:r>
            <a:r>
              <a:rPr lang="mr-IN" sz="3600" b="1" dirty="0" smtClean="0">
                <a:solidFill>
                  <a:schemeClr val="bg1"/>
                </a:solidFill>
              </a:rPr>
              <a:t>…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751BEE1-0E4C-B74E-BE0D-BE17C32EC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Picture 7" descr="SCT_Logo_EN_rgb_co.png">
            <a:extLst>
              <a:ext uri="{FF2B5EF4-FFF2-40B4-BE49-F238E27FC236}">
                <a16:creationId xmlns="" xmlns:a16="http://schemas.microsoft.com/office/drawing/2014/main" id="{9A392564-FD3E-314E-ADE5-DF072B3BFA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7B325B6F-B802-8A4D-9E3F-922E055DEB87}"/>
              </a:ext>
            </a:extLst>
          </p:cNvPr>
          <p:cNvSpPr/>
          <p:nvPr/>
        </p:nvSpPr>
        <p:spPr>
          <a:xfrm>
            <a:off x="114122" y="2010200"/>
            <a:ext cx="20361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 dirty="0" err="1" smtClean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maltraitance</a:t>
            </a:r>
            <a:endParaRPr lang="en-GB" sz="2400" b="1" i="1" dirty="0">
              <a:solidFill>
                <a:srgbClr val="FF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E106F08-40F3-F94F-98D2-8F2BAB43DC88}"/>
              </a:ext>
            </a:extLst>
          </p:cNvPr>
          <p:cNvSpPr/>
          <p:nvPr/>
        </p:nvSpPr>
        <p:spPr>
          <a:xfrm>
            <a:off x="3358846" y="2296870"/>
            <a:ext cx="801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err="1" smtClean="0">
                <a:solidFill>
                  <a:srgbClr val="00B0F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abus</a:t>
            </a:r>
            <a:endParaRPr lang="en-GB" sz="2400" b="1" dirty="0">
              <a:solidFill>
                <a:srgbClr val="00B0F0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9B0AA21-4C5A-5F47-9FD4-0637E20DFBB3}"/>
              </a:ext>
            </a:extLst>
          </p:cNvPr>
          <p:cNvSpPr/>
          <p:nvPr/>
        </p:nvSpPr>
        <p:spPr>
          <a:xfrm>
            <a:off x="172749" y="1630521"/>
            <a:ext cx="13388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B0F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physique</a:t>
            </a:r>
            <a:endParaRPr lang="en-GB" sz="2400" b="1" dirty="0">
              <a:solidFill>
                <a:srgbClr val="00B0F0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62C5316-0CA8-9E4D-BE5A-9D8B726A7B9E}"/>
              </a:ext>
            </a:extLst>
          </p:cNvPr>
          <p:cNvSpPr/>
          <p:nvPr/>
        </p:nvSpPr>
        <p:spPr>
          <a:xfrm>
            <a:off x="5336471" y="1978671"/>
            <a:ext cx="1907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err="1">
                <a:solidFill>
                  <a:schemeClr val="bg1"/>
                </a:solidFill>
              </a:rPr>
              <a:t>émotionnel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E641138-99A5-0848-B7EB-A1EF5DF360EF}"/>
              </a:ext>
            </a:extLst>
          </p:cNvPr>
          <p:cNvSpPr/>
          <p:nvPr/>
        </p:nvSpPr>
        <p:spPr>
          <a:xfrm>
            <a:off x="6036806" y="689228"/>
            <a:ext cx="27061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err="1" smtClean="0">
                <a:solidFill>
                  <a:srgbClr val="00B0F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environnement</a:t>
            </a:r>
            <a:r>
              <a:rPr lang="en-GB" sz="2400" b="1" dirty="0" smtClean="0">
                <a:solidFill>
                  <a:srgbClr val="00B0F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 </a:t>
            </a:r>
            <a:r>
              <a:rPr lang="en-GB" sz="2400" b="1" dirty="0" err="1" smtClean="0">
                <a:solidFill>
                  <a:srgbClr val="00B0F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sain</a:t>
            </a:r>
            <a:endParaRPr lang="en-GB" sz="2400" b="1" dirty="0">
              <a:solidFill>
                <a:srgbClr val="00B0F0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D1DAE7D3-2178-EF48-BD83-B4D7B4629132}"/>
              </a:ext>
            </a:extLst>
          </p:cNvPr>
          <p:cNvSpPr/>
          <p:nvPr/>
        </p:nvSpPr>
        <p:spPr>
          <a:xfrm>
            <a:off x="1524987" y="4416540"/>
            <a:ext cx="1512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bien-être</a:t>
            </a:r>
            <a:endParaRPr lang="en-GB" sz="2400" b="1" dirty="0">
              <a:solidFill>
                <a:schemeClr val="accent4">
                  <a:lumMod val="60000"/>
                  <a:lumOff val="4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346BCC9-94D7-FA42-B2CD-2B8130F0C396}"/>
              </a:ext>
            </a:extLst>
          </p:cNvPr>
          <p:cNvSpPr/>
          <p:nvPr/>
        </p:nvSpPr>
        <p:spPr>
          <a:xfrm>
            <a:off x="2099757" y="2219731"/>
            <a:ext cx="11737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enfant</a:t>
            </a:r>
            <a:endParaRPr lang="en-GB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02C7F5F-FD7D-B646-9C4F-831227F921AE}"/>
              </a:ext>
            </a:extLst>
          </p:cNvPr>
          <p:cNvSpPr/>
          <p:nvPr/>
        </p:nvSpPr>
        <p:spPr>
          <a:xfrm>
            <a:off x="3115312" y="3466259"/>
            <a:ext cx="992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 dirty="0" err="1" smtClean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jeune</a:t>
            </a:r>
            <a:endParaRPr lang="en-GB" sz="2400" b="1" i="1" dirty="0">
              <a:solidFill>
                <a:srgbClr val="FF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B05F6944-4A20-2B4F-A83E-54E4B4DC2F64}"/>
              </a:ext>
            </a:extLst>
          </p:cNvPr>
          <p:cNvSpPr/>
          <p:nvPr/>
        </p:nvSpPr>
        <p:spPr>
          <a:xfrm>
            <a:off x="4778611" y="618576"/>
            <a:ext cx="12618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adultes</a:t>
            </a:r>
            <a:endParaRPr lang="en-GB" sz="2400" b="1" dirty="0">
              <a:solidFill>
                <a:schemeClr val="accent4">
                  <a:lumMod val="60000"/>
                  <a:lumOff val="4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1638F6A1-34DD-E743-B3D9-2C169E9DF5DF}"/>
              </a:ext>
            </a:extLst>
          </p:cNvPr>
          <p:cNvSpPr/>
          <p:nvPr/>
        </p:nvSpPr>
        <p:spPr>
          <a:xfrm>
            <a:off x="7156388" y="2014223"/>
            <a:ext cx="1273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 dirty="0" err="1" smtClean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soutien</a:t>
            </a:r>
            <a:endParaRPr lang="en-GB" sz="2400" b="1" i="1" dirty="0">
              <a:solidFill>
                <a:srgbClr val="FF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35E831E3-12B3-2F4E-9DB3-EEA86318AE87}"/>
              </a:ext>
            </a:extLst>
          </p:cNvPr>
          <p:cNvSpPr/>
          <p:nvPr/>
        </p:nvSpPr>
        <p:spPr>
          <a:xfrm>
            <a:off x="5619462" y="1351861"/>
            <a:ext cx="10807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smtClean="0">
                <a:solidFill>
                  <a:srgbClr val="78B929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danger</a:t>
            </a:r>
            <a:endParaRPr lang="en-GB" sz="2400" dirty="0">
              <a:solidFill>
                <a:srgbClr val="78B929"/>
              </a:solidFill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A1D8A94-285C-A843-B5A9-DB87855A5D77}"/>
              </a:ext>
            </a:extLst>
          </p:cNvPr>
          <p:cNvSpPr/>
          <p:nvPr/>
        </p:nvSpPr>
        <p:spPr>
          <a:xfrm>
            <a:off x="3566163" y="2560373"/>
            <a:ext cx="12124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err="1" smtClean="0">
                <a:solidFill>
                  <a:srgbClr val="78B929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pratique</a:t>
            </a:r>
            <a:endParaRPr lang="en-GB" sz="2400" dirty="0">
              <a:solidFill>
                <a:srgbClr val="78B929"/>
              </a:solidFill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8BD58063-9861-094F-8F27-5F3782C0D749}"/>
              </a:ext>
            </a:extLst>
          </p:cNvPr>
          <p:cNvSpPr/>
          <p:nvPr/>
        </p:nvSpPr>
        <p:spPr>
          <a:xfrm>
            <a:off x="3010660" y="1002894"/>
            <a:ext cx="16042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 dirty="0" err="1" smtClean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ouverture</a:t>
            </a:r>
            <a:endParaRPr lang="en-GB" sz="2400" b="1" i="1" dirty="0">
              <a:solidFill>
                <a:srgbClr val="FF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57C6A95A-1CDA-9E4E-9B82-F51988E594E5}"/>
              </a:ext>
            </a:extLst>
          </p:cNvPr>
          <p:cNvSpPr/>
          <p:nvPr/>
        </p:nvSpPr>
        <p:spPr>
          <a:xfrm>
            <a:off x="647014" y="2366143"/>
            <a:ext cx="13163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respect</a:t>
            </a:r>
            <a:endParaRPr lang="en-GB" sz="2400" dirty="0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0A4F2D5F-B50A-BF46-8F7A-1E4C4909C4FC}"/>
              </a:ext>
            </a:extLst>
          </p:cNvPr>
          <p:cNvSpPr/>
          <p:nvPr/>
        </p:nvSpPr>
        <p:spPr>
          <a:xfrm>
            <a:off x="2133983" y="4093647"/>
            <a:ext cx="12682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err="1" smtClean="0">
                <a:solidFill>
                  <a:srgbClr val="00B0F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protéger</a:t>
            </a:r>
            <a:endParaRPr lang="en-GB" sz="2400" b="1" dirty="0">
              <a:solidFill>
                <a:srgbClr val="00B0F0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C807F9F5-5347-5947-85F1-8A930B373FE3}"/>
              </a:ext>
            </a:extLst>
          </p:cNvPr>
          <p:cNvSpPr/>
          <p:nvPr/>
        </p:nvSpPr>
        <p:spPr>
          <a:xfrm>
            <a:off x="4814040" y="3953053"/>
            <a:ext cx="14398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diversité</a:t>
            </a:r>
            <a:endParaRPr lang="en-GB" sz="2400" b="1" dirty="0">
              <a:solidFill>
                <a:schemeClr val="accent4">
                  <a:lumMod val="60000"/>
                  <a:lumOff val="4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0692899-E457-2349-8F93-6E2CACD9FC28}"/>
              </a:ext>
            </a:extLst>
          </p:cNvPr>
          <p:cNvSpPr/>
          <p:nvPr/>
        </p:nvSpPr>
        <p:spPr>
          <a:xfrm>
            <a:off x="805171" y="1366515"/>
            <a:ext cx="35809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</a:rPr>
              <a:t>développement</a:t>
            </a:r>
            <a:r>
              <a:rPr lang="en-GB" sz="2000" dirty="0" smtClean="0">
                <a:solidFill>
                  <a:schemeClr val="bg1"/>
                </a:solidFill>
              </a:rPr>
              <a:t> </a:t>
            </a:r>
            <a:r>
              <a:rPr lang="en-GB" sz="2000" dirty="0" smtClean="0">
                <a:solidFill>
                  <a:schemeClr val="bg1"/>
                </a:solidFill>
              </a:rPr>
              <a:t>personnel</a:t>
            </a:r>
            <a:endParaRPr lang="en-GB" sz="2000" dirty="0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2C0ED253-B6F4-9E4D-A75E-C79B58F05A5E}"/>
              </a:ext>
            </a:extLst>
          </p:cNvPr>
          <p:cNvSpPr/>
          <p:nvPr/>
        </p:nvSpPr>
        <p:spPr>
          <a:xfrm>
            <a:off x="6233082" y="4013976"/>
            <a:ext cx="13869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 dirty="0" smtClean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courage</a:t>
            </a:r>
            <a:endParaRPr lang="en-GB" sz="2400" b="1" i="1" dirty="0">
              <a:solidFill>
                <a:srgbClr val="FF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B770F251-D1EE-8F4F-9FC9-F9C76275BAD4}"/>
              </a:ext>
            </a:extLst>
          </p:cNvPr>
          <p:cNvSpPr/>
          <p:nvPr/>
        </p:nvSpPr>
        <p:spPr>
          <a:xfrm>
            <a:off x="6464259" y="3363407"/>
            <a:ext cx="11657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B0F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relation</a:t>
            </a:r>
            <a:endParaRPr lang="en-GB" sz="2400" b="1" dirty="0">
              <a:solidFill>
                <a:srgbClr val="00B0F0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7022C317-0D33-7E41-87DE-604ED0440E18}"/>
              </a:ext>
            </a:extLst>
          </p:cNvPr>
          <p:cNvSpPr/>
          <p:nvPr/>
        </p:nvSpPr>
        <p:spPr>
          <a:xfrm>
            <a:off x="3907069" y="679428"/>
            <a:ext cx="8851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B0F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santé</a:t>
            </a:r>
            <a:endParaRPr lang="en-GB" sz="2400" b="1" dirty="0">
              <a:solidFill>
                <a:srgbClr val="00B0F0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4D8B8D9F-CFBF-7447-8C46-539AE877C1C4}"/>
              </a:ext>
            </a:extLst>
          </p:cNvPr>
          <p:cNvSpPr/>
          <p:nvPr/>
        </p:nvSpPr>
        <p:spPr>
          <a:xfrm>
            <a:off x="6138163" y="999677"/>
            <a:ext cx="2316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 dirty="0" err="1" smtClean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psychologique</a:t>
            </a:r>
            <a:endParaRPr lang="en-GB" sz="2400" b="1" i="1" dirty="0">
              <a:solidFill>
                <a:srgbClr val="FF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9E66671C-C17E-0F48-9C42-187838F3B6B8}"/>
              </a:ext>
            </a:extLst>
          </p:cNvPr>
          <p:cNvSpPr/>
          <p:nvPr/>
        </p:nvSpPr>
        <p:spPr>
          <a:xfrm>
            <a:off x="3402279" y="4086280"/>
            <a:ext cx="13981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err="1" smtClean="0">
                <a:solidFill>
                  <a:srgbClr val="FFC000"/>
                </a:solidFill>
                <a:latin typeface="Helvetica" pitchFamily="2" charset="0"/>
              </a:rPr>
              <a:t>integrité</a:t>
            </a:r>
            <a:endParaRPr lang="en-GB" sz="2400" b="1" dirty="0">
              <a:solidFill>
                <a:srgbClr val="FFC000"/>
              </a:solidFill>
              <a:latin typeface="Helvetica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5EF10C10-5917-CC4E-985A-B521F2D613DC}"/>
              </a:ext>
            </a:extLst>
          </p:cNvPr>
          <p:cNvSpPr/>
          <p:nvPr/>
        </p:nvSpPr>
        <p:spPr>
          <a:xfrm>
            <a:off x="6131748" y="1630521"/>
            <a:ext cx="3007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</a:t>
            </a:r>
            <a:r>
              <a:rPr lang="en-GB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auvais</a:t>
            </a:r>
            <a:r>
              <a:rPr lang="en-GB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traitement</a:t>
            </a:r>
            <a:endParaRPr lang="en-GB" sz="2400" b="1" dirty="0">
              <a:solidFill>
                <a:schemeClr val="accent4">
                  <a:lumMod val="60000"/>
                  <a:lumOff val="4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2ED57A36-B024-C84E-BE97-B0047B9D1069}"/>
              </a:ext>
            </a:extLst>
          </p:cNvPr>
          <p:cNvSpPr/>
          <p:nvPr/>
        </p:nvSpPr>
        <p:spPr>
          <a:xfrm>
            <a:off x="6691203" y="1372983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 smtClean="0">
                <a:solidFill>
                  <a:srgbClr val="FFC000"/>
                </a:solidFill>
                <a:latin typeface="Helvetica" pitchFamily="2" charset="0"/>
              </a:rPr>
              <a:t>harcèlement</a:t>
            </a:r>
            <a:endParaRPr lang="en-GB" b="1" dirty="0">
              <a:solidFill>
                <a:srgbClr val="FFC000"/>
              </a:solidFill>
              <a:latin typeface="Helvetica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4D18B764-56CD-CF43-AECD-F1993F4BE8CD}"/>
              </a:ext>
            </a:extLst>
          </p:cNvPr>
          <p:cNvSpPr/>
          <p:nvPr/>
        </p:nvSpPr>
        <p:spPr>
          <a:xfrm>
            <a:off x="4588395" y="1011711"/>
            <a:ext cx="15600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err="1" smtClean="0">
                <a:solidFill>
                  <a:schemeClr val="bg1"/>
                </a:solidFill>
              </a:rPr>
              <a:t>négligence</a:t>
            </a:r>
            <a:endParaRPr lang="en-GB" sz="2000" dirty="0"/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C00F0B2B-2C02-B94F-8EE2-AFC3913DBB95}"/>
              </a:ext>
            </a:extLst>
          </p:cNvPr>
          <p:cNvSpPr/>
          <p:nvPr/>
        </p:nvSpPr>
        <p:spPr>
          <a:xfrm>
            <a:off x="1415433" y="3458179"/>
            <a:ext cx="17150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err="1" smtClean="0">
                <a:solidFill>
                  <a:srgbClr val="78B929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abus</a:t>
            </a:r>
            <a:r>
              <a:rPr lang="en-GB" sz="2400" dirty="0" smtClean="0">
                <a:solidFill>
                  <a:srgbClr val="78B929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 </a:t>
            </a:r>
            <a:r>
              <a:rPr lang="en-GB" sz="2400" dirty="0" err="1" smtClean="0">
                <a:solidFill>
                  <a:srgbClr val="78B929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sexuel</a:t>
            </a:r>
            <a:endParaRPr lang="en-GB" sz="2400" dirty="0">
              <a:solidFill>
                <a:srgbClr val="78B929"/>
              </a:solidFill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1B70B54-FAAD-9C46-94CD-93E9B42522C3}"/>
              </a:ext>
            </a:extLst>
          </p:cNvPr>
          <p:cNvSpPr/>
          <p:nvPr/>
        </p:nvSpPr>
        <p:spPr>
          <a:xfrm>
            <a:off x="4832716" y="2947308"/>
            <a:ext cx="16891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B0F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exploitation</a:t>
            </a:r>
            <a:endParaRPr lang="en-GB" sz="2400" b="1" dirty="0">
              <a:solidFill>
                <a:srgbClr val="00B0F0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ADA6F009-F899-1043-8199-51D470DBBF72}"/>
              </a:ext>
            </a:extLst>
          </p:cNvPr>
          <p:cNvSpPr/>
          <p:nvPr/>
        </p:nvSpPr>
        <p:spPr>
          <a:xfrm>
            <a:off x="1851890" y="2550245"/>
            <a:ext cx="17597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i="1" dirty="0" smtClean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souffrance</a:t>
            </a:r>
            <a:endParaRPr lang="fr-FR" sz="2400" b="1" i="1" dirty="0">
              <a:solidFill>
                <a:srgbClr val="FF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BD6BF64B-0B84-CF47-BD28-CE9A3819C913}"/>
              </a:ext>
            </a:extLst>
          </p:cNvPr>
          <p:cNvSpPr/>
          <p:nvPr/>
        </p:nvSpPr>
        <p:spPr>
          <a:xfrm>
            <a:off x="3646833" y="4475468"/>
            <a:ext cx="861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err="1" smtClean="0">
                <a:solidFill>
                  <a:srgbClr val="00B0F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école</a:t>
            </a:r>
            <a:endParaRPr lang="en-GB" sz="2400" b="1" dirty="0">
              <a:solidFill>
                <a:srgbClr val="00B0F0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D900D2C4-AA5F-C744-846E-288A63BD7CFC}"/>
              </a:ext>
            </a:extLst>
          </p:cNvPr>
          <p:cNvSpPr/>
          <p:nvPr/>
        </p:nvSpPr>
        <p:spPr>
          <a:xfrm>
            <a:off x="2074910" y="2820912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err="1" smtClean="0">
                <a:solidFill>
                  <a:srgbClr val="78B929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maison</a:t>
            </a:r>
            <a:endParaRPr lang="en-GB" sz="2400" dirty="0">
              <a:solidFill>
                <a:srgbClr val="78B929"/>
              </a:solidFill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131BDD6C-7208-BF40-A096-F6D3B69EAD71}"/>
              </a:ext>
            </a:extLst>
          </p:cNvPr>
          <p:cNvSpPr/>
          <p:nvPr/>
        </p:nvSpPr>
        <p:spPr>
          <a:xfrm>
            <a:off x="3024459" y="4416540"/>
            <a:ext cx="6687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 dirty="0" smtClean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rue</a:t>
            </a:r>
            <a:endParaRPr lang="en-GB" sz="2400" b="1" i="1" dirty="0">
              <a:solidFill>
                <a:srgbClr val="FF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5745D849-E44B-4F43-AAA9-3356CC873FA6}"/>
              </a:ext>
            </a:extLst>
          </p:cNvPr>
          <p:cNvSpPr/>
          <p:nvPr/>
        </p:nvSpPr>
        <p:spPr>
          <a:xfrm>
            <a:off x="5571601" y="3299611"/>
            <a:ext cx="9309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 dirty="0" err="1" smtClean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nuire</a:t>
            </a:r>
            <a:endParaRPr lang="en-GB" sz="2400" b="1" i="1" dirty="0">
              <a:solidFill>
                <a:srgbClr val="FF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E88F4B28-511B-4B4F-A981-4D1B26FED19E}"/>
              </a:ext>
            </a:extLst>
          </p:cNvPr>
          <p:cNvSpPr/>
          <p:nvPr/>
        </p:nvSpPr>
        <p:spPr>
          <a:xfrm>
            <a:off x="1431707" y="3810857"/>
            <a:ext cx="14045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violence</a:t>
            </a:r>
            <a:endParaRPr lang="en-GB" sz="2400" b="1" dirty="0">
              <a:solidFill>
                <a:schemeClr val="accent4">
                  <a:lumMod val="60000"/>
                  <a:lumOff val="4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2065F8C2-F502-C24A-A4C4-A3C227AC9101}"/>
              </a:ext>
            </a:extLst>
          </p:cNvPr>
          <p:cNvSpPr/>
          <p:nvPr/>
        </p:nvSpPr>
        <p:spPr>
          <a:xfrm>
            <a:off x="2169445" y="1933774"/>
            <a:ext cx="10695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err="1" smtClean="0">
                <a:solidFill>
                  <a:srgbClr val="78B929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victime</a:t>
            </a:r>
            <a:endParaRPr lang="en-GB" sz="2400" dirty="0">
              <a:solidFill>
                <a:srgbClr val="78B929"/>
              </a:solidFill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40B81562-1D0B-8C42-9DAB-3C45866F1B55}"/>
              </a:ext>
            </a:extLst>
          </p:cNvPr>
          <p:cNvSpPr/>
          <p:nvPr/>
        </p:nvSpPr>
        <p:spPr>
          <a:xfrm>
            <a:off x="5292647" y="3670983"/>
            <a:ext cx="17087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err="1" smtClean="0">
                <a:solidFill>
                  <a:srgbClr val="78B929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détournement</a:t>
            </a:r>
            <a:endParaRPr lang="en-GB" sz="2000" dirty="0">
              <a:solidFill>
                <a:srgbClr val="78B929"/>
              </a:solidFill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9C7EFD16-0DAC-414E-B77D-7635114D80A2}"/>
              </a:ext>
            </a:extLst>
          </p:cNvPr>
          <p:cNvSpPr/>
          <p:nvPr/>
        </p:nvSpPr>
        <p:spPr>
          <a:xfrm>
            <a:off x="2374744" y="3194195"/>
            <a:ext cx="15792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00B0F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co-</a:t>
            </a:r>
            <a:r>
              <a:rPr lang="en-GB" sz="2000" b="1" dirty="0" err="1" smtClean="0">
                <a:solidFill>
                  <a:srgbClr val="00B0F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éducation</a:t>
            </a:r>
            <a:endParaRPr lang="en-GB" sz="2000" b="1" dirty="0">
              <a:solidFill>
                <a:srgbClr val="00B0F0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A432DD14-A242-514C-9D51-43F0D8D7F232}"/>
              </a:ext>
            </a:extLst>
          </p:cNvPr>
          <p:cNvSpPr/>
          <p:nvPr/>
        </p:nvSpPr>
        <p:spPr>
          <a:xfrm>
            <a:off x="4792248" y="2632220"/>
            <a:ext cx="31742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besoins</a:t>
            </a:r>
            <a:r>
              <a:rPr lang="en-GB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spécifiques</a:t>
            </a:r>
            <a:endParaRPr lang="en-GB" sz="2400" b="1" dirty="0">
              <a:solidFill>
                <a:schemeClr val="accent4">
                  <a:lumMod val="60000"/>
                  <a:lumOff val="4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67E14431-DDD5-2A43-975A-297DC9A644E5}"/>
              </a:ext>
            </a:extLst>
          </p:cNvPr>
          <p:cNvSpPr/>
          <p:nvPr/>
        </p:nvSpPr>
        <p:spPr>
          <a:xfrm>
            <a:off x="3131876" y="2894247"/>
            <a:ext cx="17059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exposition</a:t>
            </a:r>
            <a:endParaRPr lang="en-GB" sz="2400" b="1" dirty="0">
              <a:solidFill>
                <a:schemeClr val="accent4">
                  <a:lumMod val="60000"/>
                  <a:lumOff val="4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875614F5-B0D8-8C4B-A73F-BA0A637FF6EE}"/>
              </a:ext>
            </a:extLst>
          </p:cNvPr>
          <p:cNvSpPr/>
          <p:nvPr/>
        </p:nvSpPr>
        <p:spPr>
          <a:xfrm>
            <a:off x="4076105" y="3594240"/>
            <a:ext cx="13012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parents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36F5168C-138B-2B4A-BA9E-0CDB3E4674D8}"/>
              </a:ext>
            </a:extLst>
          </p:cNvPr>
          <p:cNvSpPr/>
          <p:nvPr/>
        </p:nvSpPr>
        <p:spPr>
          <a:xfrm>
            <a:off x="2873948" y="3817575"/>
            <a:ext cx="11977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err="1" smtClean="0">
                <a:solidFill>
                  <a:schemeClr val="bg1"/>
                </a:solidFill>
              </a:rPr>
              <a:t>sécurité</a:t>
            </a:r>
            <a:endParaRPr lang="en-GB" sz="2000" dirty="0"/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871C8D71-D23C-3343-B364-E667AE920FF2}"/>
              </a:ext>
            </a:extLst>
          </p:cNvPr>
          <p:cNvSpPr/>
          <p:nvPr/>
        </p:nvSpPr>
        <p:spPr>
          <a:xfrm>
            <a:off x="827791" y="2852496"/>
            <a:ext cx="13131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FFC000"/>
                </a:solidFill>
                <a:latin typeface="Helvetica" pitchFamily="2" charset="0"/>
              </a:rPr>
              <a:t>internet</a:t>
            </a:r>
            <a:endParaRPr lang="en-GB" sz="2400" b="1" dirty="0">
              <a:solidFill>
                <a:srgbClr val="FFC000"/>
              </a:solidFill>
              <a:latin typeface="Helvetica" pitchFamily="2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CD422F88-BD12-6044-B64B-BD608C5DA1D5}"/>
              </a:ext>
            </a:extLst>
          </p:cNvPr>
          <p:cNvSpPr/>
          <p:nvPr/>
        </p:nvSpPr>
        <p:spPr>
          <a:xfrm>
            <a:off x="344796" y="3205726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 smtClean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sécurité</a:t>
            </a:r>
            <a:r>
              <a:rPr lang="en-GB" b="1" i="1" dirty="0" smtClean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b="1" i="1" dirty="0" err="1" smtClean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GB" b="1" i="1" dirty="0" smtClean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b="1" i="1" dirty="0" err="1" smtClean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ligne</a:t>
            </a:r>
            <a:endParaRPr lang="en-GB" b="1" i="1" dirty="0">
              <a:solidFill>
                <a:srgbClr val="FF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673FF9E7-9192-4747-A9EF-C4711B53923F}"/>
              </a:ext>
            </a:extLst>
          </p:cNvPr>
          <p:cNvSpPr/>
          <p:nvPr/>
        </p:nvSpPr>
        <p:spPr>
          <a:xfrm>
            <a:off x="4042176" y="3248651"/>
            <a:ext cx="15424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err="1" smtClean="0">
                <a:solidFill>
                  <a:srgbClr val="00B0F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prévention</a:t>
            </a:r>
            <a:endParaRPr lang="en-GB" sz="2400" b="1" dirty="0">
              <a:solidFill>
                <a:srgbClr val="00B0F0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0C49BB2C-9657-4D44-AF27-C7A799D9EF99}"/>
              </a:ext>
            </a:extLst>
          </p:cNvPr>
          <p:cNvSpPr/>
          <p:nvPr/>
        </p:nvSpPr>
        <p:spPr>
          <a:xfrm>
            <a:off x="6400239" y="2278371"/>
            <a:ext cx="13468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err="1" smtClean="0">
                <a:solidFill>
                  <a:schemeClr val="bg1"/>
                </a:solidFill>
              </a:rPr>
              <a:t>écouter</a:t>
            </a:r>
            <a:endParaRPr lang="en-GB" sz="2400" dirty="0"/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E57BAD3C-AB55-AD4E-AD4E-E5B17A4DF04D}"/>
              </a:ext>
            </a:extLst>
          </p:cNvPr>
          <p:cNvSpPr/>
          <p:nvPr/>
        </p:nvSpPr>
        <p:spPr>
          <a:xfrm>
            <a:off x="4450970" y="4389425"/>
            <a:ext cx="37385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FFC000"/>
                </a:solidFill>
                <a:latin typeface="Helvetica" pitchFamily="2" charset="0"/>
              </a:rPr>
              <a:t>protection </a:t>
            </a:r>
            <a:r>
              <a:rPr lang="en-GB" sz="2400" b="1" dirty="0" smtClean="0">
                <a:solidFill>
                  <a:srgbClr val="FFC000"/>
                </a:solidFill>
                <a:latin typeface="Helvetica" pitchFamily="2" charset="0"/>
              </a:rPr>
              <a:t>des </a:t>
            </a:r>
            <a:r>
              <a:rPr lang="en-GB" sz="2400" b="1" dirty="0" err="1" smtClean="0">
                <a:solidFill>
                  <a:srgbClr val="FFC000"/>
                </a:solidFill>
                <a:latin typeface="Helvetica" pitchFamily="2" charset="0"/>
              </a:rPr>
              <a:t>données</a:t>
            </a:r>
            <a:endParaRPr lang="en-GB" sz="2400" b="1" dirty="0">
              <a:solidFill>
                <a:srgbClr val="FFC000"/>
              </a:solidFill>
              <a:latin typeface="Helvetica" pitchFamily="2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F9F4784D-7128-734F-BD08-D77814C8BBBD}"/>
              </a:ext>
            </a:extLst>
          </p:cNvPr>
          <p:cNvSpPr/>
          <p:nvPr/>
        </p:nvSpPr>
        <p:spPr>
          <a:xfrm>
            <a:off x="1439184" y="1705637"/>
            <a:ext cx="26212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planification</a:t>
            </a:r>
            <a:r>
              <a:rPr lang="en-GB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GB" sz="16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risques</a:t>
            </a:r>
            <a:endParaRPr lang="en-GB" sz="1600" b="1" dirty="0">
              <a:solidFill>
                <a:schemeClr val="accent4">
                  <a:lumMod val="60000"/>
                  <a:lumOff val="4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="" xmlns:a16="http://schemas.microsoft.com/office/drawing/2014/main" id="{BE86DB61-ED20-1F43-97D9-B1311CF4C6FE}"/>
              </a:ext>
            </a:extLst>
          </p:cNvPr>
          <p:cNvSpPr/>
          <p:nvPr/>
        </p:nvSpPr>
        <p:spPr>
          <a:xfrm>
            <a:off x="3950673" y="1696612"/>
            <a:ext cx="23695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i="1" dirty="0" smtClean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code </a:t>
            </a:r>
            <a:r>
              <a:rPr lang="en-GB" sz="2000" b="1" i="1" dirty="0" smtClean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 </a:t>
            </a:r>
            <a:r>
              <a:rPr lang="en-GB" sz="2000" b="1" i="1" dirty="0" err="1" smtClean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conduite</a:t>
            </a:r>
            <a:endParaRPr lang="en-GB" sz="2000" b="1" i="1" dirty="0">
              <a:solidFill>
                <a:srgbClr val="FF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2A580015-62D5-4C46-AF37-49DD907E57BA}"/>
              </a:ext>
            </a:extLst>
          </p:cNvPr>
          <p:cNvSpPr/>
          <p:nvPr/>
        </p:nvSpPr>
        <p:spPr>
          <a:xfrm>
            <a:off x="4183907" y="1337003"/>
            <a:ext cx="14895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B0F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protection</a:t>
            </a:r>
            <a:endParaRPr lang="en-GB" sz="2400" b="1" dirty="0">
              <a:solidFill>
                <a:srgbClr val="00B0F0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FFB5BA42-B54F-944F-ACBF-6DFFBDEDED96}"/>
              </a:ext>
            </a:extLst>
          </p:cNvPr>
          <p:cNvSpPr/>
          <p:nvPr/>
        </p:nvSpPr>
        <p:spPr>
          <a:xfrm>
            <a:off x="3258158" y="1992999"/>
            <a:ext cx="20970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err="1" smtClean="0">
                <a:solidFill>
                  <a:srgbClr val="FFC000"/>
                </a:solidFill>
                <a:latin typeface="Helvetica" pitchFamily="2" charset="0"/>
              </a:rPr>
              <a:t>dénonciation</a:t>
            </a:r>
            <a:endParaRPr lang="en-GB" sz="2400" b="1" dirty="0">
              <a:solidFill>
                <a:srgbClr val="FFC000"/>
              </a:solidFill>
              <a:latin typeface="Helvetica" pitchFamily="2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="" xmlns:a16="http://schemas.microsoft.com/office/drawing/2014/main" id="{767E1600-2760-5444-A925-D9D2E32E2069}"/>
              </a:ext>
            </a:extLst>
          </p:cNvPr>
          <p:cNvSpPr/>
          <p:nvPr/>
        </p:nvSpPr>
        <p:spPr>
          <a:xfrm>
            <a:off x="4597674" y="2308087"/>
            <a:ext cx="18013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cadre </a:t>
            </a:r>
            <a:r>
              <a:rPr lang="en-GB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legal</a:t>
            </a:r>
            <a:endParaRPr lang="en-GB" sz="2400" b="1" dirty="0">
              <a:solidFill>
                <a:schemeClr val="accent4">
                  <a:lumMod val="60000"/>
                  <a:lumOff val="4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58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8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6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6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4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4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3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3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2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2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15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71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805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9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995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9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185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8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375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47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65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66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755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8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945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04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135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23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325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42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515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610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705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800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895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39900"/>
                            </p:stCondLst>
                            <p:childTnLst>
                              <p:par>
                                <p:cTn id="17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0850"/>
                            </p:stCondLst>
                            <p:childTnLst>
                              <p:par>
                                <p:cTn id="17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1800"/>
                            </p:stCondLst>
                            <p:childTnLst>
                              <p:par>
                                <p:cTn id="18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2750"/>
                            </p:stCondLst>
                            <p:childTnLst>
                              <p:par>
                                <p:cTn id="18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3700"/>
                            </p:stCondLst>
                            <p:childTnLst>
                              <p:par>
                                <p:cTn id="18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4650"/>
                            </p:stCondLst>
                            <p:childTnLst>
                              <p:par>
                                <p:cTn id="19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45600"/>
                            </p:stCondLst>
                            <p:childTnLst>
                              <p:par>
                                <p:cTn id="19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6550"/>
                            </p:stCondLst>
                            <p:childTnLst>
                              <p:par>
                                <p:cTn id="20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9D39D9-9FF2-9941-A585-463C6D05D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88" y="555526"/>
            <a:ext cx="5511762" cy="964096"/>
          </a:xfrm>
        </p:spPr>
        <p:txBody>
          <a:bodyPr/>
          <a:lstStyle/>
          <a:p>
            <a:r>
              <a:rPr lang="fr-FR" sz="2800" b="1" dirty="0" smtClean="0">
                <a:solidFill>
                  <a:schemeClr val="tx1"/>
                </a:solidFill>
              </a:rPr>
              <a:t>Politique </a:t>
            </a:r>
            <a:r>
              <a:rPr lang="fr-FR" sz="2800" b="1" dirty="0" smtClean="0">
                <a:solidFill>
                  <a:schemeClr val="tx1"/>
                </a:solidFill>
              </a:rPr>
              <a:t>M</a:t>
            </a:r>
            <a:r>
              <a:rPr lang="fr-FR" sz="2800" b="1" dirty="0" smtClean="0">
                <a:solidFill>
                  <a:schemeClr val="tx1"/>
                </a:solidFill>
              </a:rPr>
              <a:t>ondiale </a:t>
            </a:r>
            <a:br>
              <a:rPr lang="fr-FR" sz="2800" b="1" dirty="0" smtClean="0">
                <a:solidFill>
                  <a:schemeClr val="tx1"/>
                </a:solidFill>
              </a:rPr>
            </a:br>
            <a:r>
              <a:rPr lang="fr-FR" sz="2800" b="1" dirty="0" smtClean="0">
                <a:solidFill>
                  <a:schemeClr val="tx1"/>
                </a:solidFill>
              </a:rPr>
              <a:t>« </a:t>
            </a:r>
            <a:r>
              <a:rPr lang="fr-FR" sz="2800" b="1" dirty="0">
                <a:solidFill>
                  <a:schemeClr val="tx1"/>
                </a:solidFill>
              </a:rPr>
              <a:t>À </a:t>
            </a:r>
            <a:r>
              <a:rPr lang="fr-FR" sz="2800" b="1" dirty="0" smtClean="0">
                <a:solidFill>
                  <a:schemeClr val="tx1"/>
                </a:solidFill>
              </a:rPr>
              <a:t>l’abri de la maltraitance »</a:t>
            </a:r>
            <a:r>
              <a:rPr lang="en-MY" sz="2800" b="1" dirty="0">
                <a:solidFill>
                  <a:schemeClr val="tx1"/>
                </a:solidFill>
              </a:rPr>
              <a:t/>
            </a:r>
            <a:br>
              <a:rPr lang="en-MY" sz="2800" b="1" dirty="0">
                <a:solidFill>
                  <a:schemeClr val="tx1"/>
                </a:solidFill>
              </a:rPr>
            </a:b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0061CD8-438A-6143-AD86-C916DD72F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288" y="1735646"/>
            <a:ext cx="4925962" cy="242028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2000" dirty="0" smtClean="0"/>
              <a:t>La </a:t>
            </a:r>
            <a:r>
              <a:rPr lang="fr-FR" sz="2000" dirty="0" smtClean="0"/>
              <a:t>P</a:t>
            </a:r>
            <a:r>
              <a:rPr lang="fr-FR" sz="2000" dirty="0" smtClean="0"/>
              <a:t>olitique </a:t>
            </a:r>
            <a:r>
              <a:rPr lang="fr-FR" sz="2000" dirty="0" smtClean="0"/>
              <a:t>M</a:t>
            </a:r>
            <a:r>
              <a:rPr lang="fr-FR" sz="2000" dirty="0" smtClean="0"/>
              <a:t>ondiale </a:t>
            </a:r>
            <a:r>
              <a:rPr lang="fr-FR" sz="2000" b="1" dirty="0"/>
              <a:t>« À l’abri de la maltraitance »</a:t>
            </a:r>
            <a:r>
              <a:rPr lang="fr-FR" sz="2000" dirty="0" smtClean="0"/>
              <a:t> établit un niveau minimum de mise en œuvre et peut être utilisée comme critère d'évaluation lors de la révision des politiques et procédures actuelles des OSN.</a:t>
            </a:r>
          </a:p>
          <a:p>
            <a:pPr>
              <a:lnSpc>
                <a:spcPct val="100000"/>
              </a:lnSpc>
            </a:pPr>
            <a:endParaRPr lang="fr-FR" sz="2000" dirty="0" smtClean="0"/>
          </a:p>
          <a:p>
            <a:pPr>
              <a:lnSpc>
                <a:spcPct val="100000"/>
              </a:lnSpc>
            </a:pPr>
            <a:r>
              <a:rPr lang="fr-FR" dirty="0" err="1" smtClean="0"/>
              <a:t>www.scout.org</a:t>
            </a:r>
            <a:r>
              <a:rPr lang="fr-FR" dirty="0" smtClean="0"/>
              <a:t>/</a:t>
            </a:r>
            <a:r>
              <a:rPr lang="fr-FR" dirty="0" err="1" smtClean="0"/>
              <a:t>safe-from-harm-policy</a:t>
            </a:r>
            <a:r>
              <a:rPr lang="en-MY" dirty="0"/>
              <a:t/>
            </a:r>
            <a:br>
              <a:rPr lang="en-MY" dirty="0"/>
            </a:br>
            <a:endParaRPr lang="en-MY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A9B078E-1EE3-4E45-A908-408B5832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4330D83-71CE-4E4F-B05A-078CA2402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250" y="-53096"/>
            <a:ext cx="3699431" cy="5195476"/>
          </a:xfrm>
          <a:prstGeom prst="rect">
            <a:avLst/>
          </a:prstGeom>
        </p:spPr>
      </p:pic>
      <p:pic>
        <p:nvPicPr>
          <p:cNvPr id="10" name="Picture 9" descr="SCT_Logo_EN_rgb_co.png">
            <a:extLst>
              <a:ext uri="{FF2B5EF4-FFF2-40B4-BE49-F238E27FC236}">
                <a16:creationId xmlns="" xmlns:a16="http://schemas.microsoft.com/office/drawing/2014/main" id="{E0319B2D-72EC-E144-A6E0-065B14AE46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351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6626C4E-B0A6-7645-91DD-383E61591EBE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18FC7AD-8E1D-A041-ADE3-93EA25D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Picture 8" descr="SCT_Logo_EN_rgb_co.png">
            <a:extLst>
              <a:ext uri="{FF2B5EF4-FFF2-40B4-BE49-F238E27FC236}">
                <a16:creationId xmlns="" xmlns:a16="http://schemas.microsoft.com/office/drawing/2014/main" id="{8F9974C0-BDC0-F24B-8E68-1CD3F009F2B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F2699BF5-812C-874A-9422-2656A08626F4}"/>
              </a:ext>
            </a:extLst>
          </p:cNvPr>
          <p:cNvSpPr txBox="1">
            <a:spLocks/>
          </p:cNvSpPr>
          <p:nvPr/>
        </p:nvSpPr>
        <p:spPr>
          <a:xfrm>
            <a:off x="692629" y="1068388"/>
            <a:ext cx="3352800" cy="3591695"/>
          </a:xfrm>
          <a:prstGeom prst="rect">
            <a:avLst/>
          </a:prstGeom>
        </p:spPr>
        <p:txBody>
          <a:bodyPr lIns="0" tIns="46800" rIns="0" bIns="4680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0" i="0" kern="1200" baseline="0">
                <a:solidFill>
                  <a:schemeClr val="tx2"/>
                </a:solidFill>
                <a:effectLst/>
                <a:latin typeface="Helvetica Neue Medium" panose="02000503000000020004" pitchFamily="2" charset="0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solidFill>
                  <a:schemeClr val="bg1"/>
                </a:solidFill>
              </a:rPr>
              <a:t>Un environnement sûr pour le développement des enfants et des jeunes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03E714F0-9AC2-D149-83B0-9F39C1DF623F}"/>
              </a:ext>
            </a:extLst>
          </p:cNvPr>
          <p:cNvSpPr txBox="1">
            <a:spLocks/>
          </p:cNvSpPr>
          <p:nvPr/>
        </p:nvSpPr>
        <p:spPr>
          <a:xfrm>
            <a:off x="5004048" y="1203598"/>
            <a:ext cx="3322712" cy="2794915"/>
          </a:xfrm>
          <a:prstGeom prst="rect">
            <a:avLst/>
          </a:prstGeom>
        </p:spPr>
        <p:txBody>
          <a:bodyPr lIns="0" tIns="0" rIns="0" bIns="0"/>
          <a:lstStyle>
            <a:lvl1pPr marL="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kern="1200" cap="none" baseline="0">
                <a:solidFill>
                  <a:schemeClr val="tx1"/>
                </a:solidFill>
                <a:effectLst/>
                <a:latin typeface="Helvetica Neue Medium" panose="02000503000000020004" pitchFamily="2" charset="0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sz="1600" b="0" i="0" kern="1200">
                <a:solidFill>
                  <a:schemeClr val="tx1"/>
                </a:solidFill>
                <a:effectLst/>
                <a:latin typeface="Helvetica Neue Medium" panose="02000503000000020004" pitchFamily="2" charset="0"/>
                <a:ea typeface="+mn-ea"/>
                <a:cs typeface="+mn-cs"/>
              </a:defRPr>
            </a:lvl2pPr>
            <a:lvl3pPr marL="720000" indent="-180000" algn="l" defTabSz="914400" rtl="0" eaLnBrk="1" latinLnBrk="0" hangingPunct="1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sz="1600" b="0" i="0" kern="1200">
                <a:solidFill>
                  <a:schemeClr val="tx1"/>
                </a:solidFill>
                <a:effectLst/>
                <a:latin typeface="Helvetica Neue Medium" panose="02000503000000020004" pitchFamily="2" charset="0"/>
                <a:ea typeface="+mn-ea"/>
                <a:cs typeface="+mn-cs"/>
              </a:defRPr>
            </a:lvl3pPr>
            <a:lvl4pPr marL="1080000" indent="-180000" algn="l" defTabSz="914400" rtl="0" eaLnBrk="1" latinLnBrk="0" hangingPunct="1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sz="1600" b="0" i="0" kern="1200">
                <a:solidFill>
                  <a:schemeClr val="tx1"/>
                </a:solidFill>
                <a:effectLst/>
                <a:latin typeface="Helvetica Neue Medium" panose="02000503000000020004" pitchFamily="2" charset="0"/>
                <a:ea typeface="+mn-ea"/>
                <a:cs typeface="+mn-cs"/>
              </a:defRPr>
            </a:lvl4pPr>
            <a:lvl5pPr marL="1440000" indent="-180000" algn="l" defTabSz="914400" rtl="0" eaLnBrk="1" latinLnBrk="0" hangingPunct="1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sz="1600" b="0" i="0" kern="1200">
                <a:solidFill>
                  <a:schemeClr val="tx1"/>
                </a:solidFill>
                <a:effectLst/>
                <a:latin typeface="Helvetica Neue Medium" panose="0200050300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r-FR" sz="2000" dirty="0" smtClean="0">
                <a:solidFill>
                  <a:schemeClr val="bg1"/>
                </a:solidFill>
              </a:rPr>
              <a:t>Toute personne</a:t>
            </a:r>
            <a:r>
              <a:rPr lang="fr-FR" sz="2000" dirty="0" smtClean="0">
                <a:solidFill>
                  <a:schemeClr val="bg1"/>
                </a:solidFill>
              </a:rPr>
              <a:t>, à tous les niveaux du Scoutisme Mondial, doit travailler ensemble pour fournir aux enfants et aux jeunes un environnement sûr dans lequel ils sont habilités à développer leur plein potentiel.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96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8D56B38-9A5F-EB48-A8F7-95DD22677014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18FC7AD-8E1D-A041-ADE3-93EA25D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 descr="SCT_Logo_EN_rgb_co.png">
            <a:extLst>
              <a:ext uri="{FF2B5EF4-FFF2-40B4-BE49-F238E27FC236}">
                <a16:creationId xmlns="" xmlns:a16="http://schemas.microsoft.com/office/drawing/2014/main" id="{6322C0E4-E634-8043-A402-B1F9D5049A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F2699BF5-812C-874A-9422-2656A08626F4}"/>
              </a:ext>
            </a:extLst>
          </p:cNvPr>
          <p:cNvSpPr txBox="1">
            <a:spLocks/>
          </p:cNvSpPr>
          <p:nvPr/>
        </p:nvSpPr>
        <p:spPr>
          <a:xfrm>
            <a:off x="533400" y="758738"/>
            <a:ext cx="3892846" cy="1452972"/>
          </a:xfrm>
          <a:prstGeom prst="rect">
            <a:avLst/>
          </a:prstGeom>
        </p:spPr>
        <p:txBody>
          <a:bodyPr lIns="0" tIns="46800" rIns="0" bIns="4680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0" i="0" kern="1200" baseline="0">
                <a:solidFill>
                  <a:schemeClr val="tx2"/>
                </a:solidFill>
                <a:effectLst/>
                <a:latin typeface="Helvetica Neue Medium" panose="02000503000000020004" pitchFamily="2" charset="0"/>
                <a:ea typeface="+mj-ea"/>
                <a:cs typeface="+mj-cs"/>
              </a:defRPr>
            </a:lvl1pPr>
          </a:lstStyle>
          <a:p>
            <a:r>
              <a:rPr lang="fr-FR" sz="3600" b="1" dirty="0" smtClean="0">
                <a:solidFill>
                  <a:schemeClr val="bg1"/>
                </a:solidFill>
              </a:rPr>
              <a:t>À l’abri de la maltraitance </a:t>
            </a:r>
            <a:r>
              <a:rPr lang="en-US" sz="3600" b="1" dirty="0" smtClean="0">
                <a:solidFill>
                  <a:schemeClr val="bg1"/>
                </a:solidFill>
              </a:rPr>
              <a:t>…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03E714F0-9AC2-D149-83B0-9F39C1DF6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6016" y="1549337"/>
            <a:ext cx="3970784" cy="320361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2000" dirty="0" smtClean="0">
                <a:solidFill>
                  <a:schemeClr val="bg1"/>
                </a:solidFill>
              </a:rPr>
              <a:t>... englobe tous les domaines de travail concernant la protection de l’enfance et de la jeunesse</a:t>
            </a:r>
            <a:r>
              <a:rPr lang="fr-FR" sz="2000" dirty="0" smtClean="0">
                <a:solidFill>
                  <a:schemeClr val="bg1"/>
                </a:solidFill>
              </a:rPr>
              <a:t>, </a:t>
            </a:r>
            <a:r>
              <a:rPr lang="fr-FR" sz="2000" dirty="0" smtClean="0">
                <a:solidFill>
                  <a:schemeClr val="bg1"/>
                </a:solidFill>
              </a:rPr>
              <a:t>et inclut une gamme complète de stratégies, systèmes et procédures visant à promouvoir le bien-être, le développement et la sécurité des enfants et des jeunes dans toutes les activités liées au Scoutisme.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94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68857C5-C007-AD44-9B79-04F79955CF89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699BF5-812C-874A-9422-2656A086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283718"/>
            <a:ext cx="3538601" cy="1728192"/>
          </a:xfrm>
        </p:spPr>
        <p:txBody>
          <a:bodyPr/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Fournir un environnement sûr englobe ...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18FC7AD-8E1D-A041-ADE3-93EA25D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3E714F0-9AC2-D149-83B0-9F39C1DF6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0543" y="123478"/>
            <a:ext cx="4503934" cy="3765378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bg1"/>
                </a:solidFill>
              </a:rPr>
              <a:t>Des activités scoutes avec un but éducatif,</a:t>
            </a:r>
          </a:p>
          <a:p>
            <a:pPr marL="342900" indent="-3429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bg1"/>
                </a:solidFill>
              </a:rPr>
              <a:t>La sécurité dans les activités scoutes,</a:t>
            </a:r>
          </a:p>
          <a:p>
            <a:pPr marL="342900" indent="-3429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bg1"/>
                </a:solidFill>
              </a:rPr>
              <a:t>Le développement de compétences personnelles,</a:t>
            </a:r>
          </a:p>
          <a:p>
            <a:pPr marL="342900" indent="-3429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bg1"/>
                </a:solidFill>
              </a:rPr>
              <a:t>L’implication de toutes les parties prenantes (par exemple : les enfants, les jeunes, les adultes bénévoles et le personnel professionnel, les parents, les autorités scolaires, les organisations confessionnelles),</a:t>
            </a:r>
          </a:p>
          <a:p>
            <a:pPr marL="342900" indent="-3429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bg1"/>
                </a:solidFill>
              </a:rPr>
              <a:t>Créer et sensibiliser, promouvoir et encourager un comportement positif.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7" name="Picture 6" descr="SCT_Logo_EN_rgb_co.png">
            <a:extLst>
              <a:ext uri="{FF2B5EF4-FFF2-40B4-BE49-F238E27FC236}">
                <a16:creationId xmlns="" xmlns:a16="http://schemas.microsoft.com/office/drawing/2014/main" id="{6A908A2F-0DED-0145-A13D-CCD5BFA7EB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0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5A7508E-769E-C84F-B58E-89F8F6AC1E68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699BF5-812C-874A-9422-2656A086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931790"/>
            <a:ext cx="3174504" cy="1812032"/>
          </a:xfrm>
        </p:spPr>
        <p:txBody>
          <a:bodyPr/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Sujets de la politique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18FC7AD-8E1D-A041-ADE3-93EA25D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3E714F0-9AC2-D149-83B0-9F39C1DF6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4160" y="1463626"/>
            <a:ext cx="4076700" cy="2374180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bg1"/>
                </a:solidFill>
              </a:rPr>
              <a:t>Les enfants et les jeunes ayant entre 5 et 26 ans,</a:t>
            </a:r>
          </a:p>
          <a:p>
            <a:pPr marL="342900" indent="-3429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bg1"/>
                </a:solidFill>
              </a:rPr>
              <a:t>Les adultes bénévoles et le personnel professionnel, </a:t>
            </a:r>
          </a:p>
          <a:p>
            <a:pPr marL="342900" indent="-3429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bg1"/>
                </a:solidFill>
              </a:rPr>
              <a:t>Toutes les parties prenantes externes impliquées dans le soutien au Scoutisme.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8" name="Picture 7" descr="SCT_Logo_EN_rgb_co.png">
            <a:extLst>
              <a:ext uri="{FF2B5EF4-FFF2-40B4-BE49-F238E27FC236}">
                <a16:creationId xmlns="" xmlns:a16="http://schemas.microsoft.com/office/drawing/2014/main" id="{E8254E31-CBB8-5444-8816-4299B6B0C3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96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81D2138-625E-444F-90F9-02274DCB8A11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699BF5-812C-874A-9422-2656A086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62905"/>
            <a:ext cx="3534544" cy="1659436"/>
          </a:xfrm>
        </p:spPr>
        <p:txBody>
          <a:bodyPr/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Domaines et recommandations pour la mise en œuvre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18FC7AD-8E1D-A041-ADE3-93EA25D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 descr="SCT_Logo_EN_rgb_co.png">
            <a:extLst>
              <a:ext uri="{FF2B5EF4-FFF2-40B4-BE49-F238E27FC236}">
                <a16:creationId xmlns="" xmlns:a16="http://schemas.microsoft.com/office/drawing/2014/main" id="{71C537DE-5272-B544-9996-5C39B7C69A4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98F01AC-EDE2-7641-B955-39218554724D}"/>
              </a:ext>
            </a:extLst>
          </p:cNvPr>
          <p:cNvSpPr/>
          <p:nvPr/>
        </p:nvSpPr>
        <p:spPr>
          <a:xfrm>
            <a:off x="5292080" y="1774298"/>
            <a:ext cx="3096344" cy="47504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Programme des jeunes</a:t>
            </a:r>
            <a:endParaRPr lang="fr-FR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0519A8C-DBE3-0849-841F-045DBF74D26F}"/>
              </a:ext>
            </a:extLst>
          </p:cNvPr>
          <p:cNvSpPr/>
          <p:nvPr/>
        </p:nvSpPr>
        <p:spPr>
          <a:xfrm>
            <a:off x="5292080" y="2872987"/>
            <a:ext cx="3096344" cy="475042"/>
          </a:xfrm>
          <a:prstGeom prst="rect">
            <a:avLst/>
          </a:prstGeom>
          <a:solidFill>
            <a:srgbClr val="31A7E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Structures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CCD4EA9-1EE9-9A47-9361-9346F883DDDE}"/>
              </a:ext>
            </a:extLst>
          </p:cNvPr>
          <p:cNvSpPr/>
          <p:nvPr/>
        </p:nvSpPr>
        <p:spPr>
          <a:xfrm>
            <a:off x="5292080" y="2310452"/>
            <a:ext cx="3096344" cy="47504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Adultes dans le Scoutisme</a:t>
            </a:r>
            <a:endParaRPr lang="fr-FR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6FE72A05-50EE-904D-8479-C3F9780B4CC5}"/>
              </a:ext>
            </a:extLst>
          </p:cNvPr>
          <p:cNvSpPr/>
          <p:nvPr/>
        </p:nvSpPr>
        <p:spPr>
          <a:xfrm>
            <a:off x="5292080" y="3384146"/>
            <a:ext cx="3096344" cy="475042"/>
          </a:xfrm>
          <a:prstGeom prst="rect">
            <a:avLst/>
          </a:prstGeom>
          <a:solidFill>
            <a:srgbClr val="6225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Événements scouts</a:t>
            </a:r>
            <a:endParaRPr lang="fr-FR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5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Studio">
  <a:themeElements>
    <a:clrScheme name="Custom WOSM">
      <a:dk1>
        <a:sysClr val="windowText" lastClr="000000"/>
      </a:dk1>
      <a:lt1>
        <a:sysClr val="window" lastClr="FFFFFF"/>
      </a:lt1>
      <a:dk2>
        <a:srgbClr val="622599"/>
      </a:dk2>
      <a:lt2>
        <a:srgbClr val="D4D4D6"/>
      </a:lt2>
      <a:accent1>
        <a:srgbClr val="0054A0"/>
      </a:accent1>
      <a:accent2>
        <a:srgbClr val="AABA0A"/>
      </a:accent2>
      <a:accent3>
        <a:srgbClr val="DD7500"/>
      </a:accent3>
      <a:accent4>
        <a:srgbClr val="E23D28"/>
      </a:accent4>
      <a:accent5>
        <a:srgbClr val="3D8E33"/>
      </a:accent5>
      <a:accent6>
        <a:srgbClr val="ED0D86"/>
      </a:accent6>
      <a:hlink>
        <a:srgbClr val="00A5E3"/>
      </a:hlink>
      <a:folHlink>
        <a:srgbClr val="9EA2A7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Studio">
      <a:fillStyleLst>
        <a:solidFill>
          <a:schemeClr val="phClr"/>
        </a:solidFill>
        <a:gradFill rotWithShape="1">
          <a:gsLst>
            <a:gs pos="3800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50000"/>
                <a:hueMod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</a:schemeClr>
            </a:gs>
            <a:gs pos="60000">
              <a:schemeClr val="phClr"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phClr">
                <a:shade val="20000"/>
                <a:satMod val="100000"/>
                <a:lumMod val="100000"/>
              </a:schemeClr>
            </a:gs>
          </a:gsLst>
          <a:lin ang="5400000" scaled="0"/>
        </a:gradFill>
      </a:fillStyleLst>
      <a:lnStyleLst>
        <a:ln w="2857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01600" stA="26000" endPos="20000" dist="12700" dir="5400000" sy="-100000" rotWithShape="0"/>
          </a:effectLst>
        </a:effectStyle>
        <a:effectStyle>
          <a:effectLst>
            <a:outerShdw blurRad="444500" dist="317500" dir="5400000" sx="90000" sy="-2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chilly" dir="t"/>
          </a:scene3d>
          <a:sp3d contourW="12700" prstMaterial="softEdge">
            <a:bevelT w="63500" h="2540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30000">
              <a:schemeClr val="phClr">
                <a:tint val="10000"/>
                <a:alpha val="80000"/>
                <a:satMod val="300000"/>
              </a:schemeClr>
            </a:gs>
            <a:gs pos="100000">
              <a:schemeClr val="phClr">
                <a:tint val="80000"/>
                <a:shade val="100000"/>
                <a:alpha val="100000"/>
                <a:satMod val="200000"/>
              </a:schemeClr>
            </a:gs>
          </a:gsLst>
          <a:lin ang="5400000" scaled="1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Studio.thmx</Template>
  <TotalTime>5397</TotalTime>
  <Words>458</Words>
  <Application>Microsoft Macintosh PowerPoint</Application>
  <PresentationFormat>On-screen Show (16:9)</PresentationFormat>
  <Paragraphs>127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Futura Book</vt:lpstr>
      <vt:lpstr>Helvetica</vt:lpstr>
      <vt:lpstr>Helvetica Neue</vt:lpstr>
      <vt:lpstr>Helvetica Neue Condensed Black</vt:lpstr>
      <vt:lpstr>Helvetica Neue Medium</vt:lpstr>
      <vt:lpstr>Helvetica Neue Thin</vt:lpstr>
      <vt:lpstr>Mangal</vt:lpstr>
      <vt:lpstr>ＭＳ Ｐゴシック</vt:lpstr>
      <vt:lpstr>Verdana</vt:lpstr>
      <vt:lpstr>Wingdings</vt:lpstr>
      <vt:lpstr>Arial</vt:lpstr>
      <vt:lpstr>Studio</vt:lpstr>
      <vt:lpstr>PowerPoint Presentation</vt:lpstr>
      <vt:lpstr>PowerPoint Presentation</vt:lpstr>
      <vt:lpstr>Savez-vous ce qu’est …</vt:lpstr>
      <vt:lpstr>Politique Mondiale  « À l’abri de la maltraitance » </vt:lpstr>
      <vt:lpstr>PowerPoint Presentation</vt:lpstr>
      <vt:lpstr>PowerPoint Presentation</vt:lpstr>
      <vt:lpstr>Fournir un environnement sûr englobe ...</vt:lpstr>
      <vt:lpstr>Sujets de la politique</vt:lpstr>
      <vt:lpstr>Domaines et recommandations pour la mise en œuvre</vt:lpstr>
      <vt:lpstr>Quelques questions importantes à répondre par  « OUI »     </vt:lpstr>
      <vt:lpstr>PowerPoint Presentation</vt:lpstr>
      <vt:lpstr>Si vous répondez par beaucoup de  « NON », l’étude devrait commencer en répondant à :</vt:lpstr>
      <vt:lpstr>À l’abri de la maltraitance  doit devenir notre réalité quotidienne !             </vt:lpstr>
    </vt:vector>
  </TitlesOfParts>
  <Company>World Scout Bureau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Victor Ortega</dc:creator>
  <cp:lastModifiedBy>Mehdi Latreche</cp:lastModifiedBy>
  <cp:revision>369</cp:revision>
  <dcterms:created xsi:type="dcterms:W3CDTF">2013-06-16T21:48:09Z</dcterms:created>
  <dcterms:modified xsi:type="dcterms:W3CDTF">2018-06-19T09:24:19Z</dcterms:modified>
</cp:coreProperties>
</file>