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1" r:id="rId1"/>
  </p:sldMasterIdLst>
  <p:notesMasterIdLst>
    <p:notesMasterId r:id="rId15"/>
  </p:notesMasterIdLst>
  <p:handoutMasterIdLst>
    <p:handoutMasterId r:id="rId16"/>
  </p:handoutMasterIdLst>
  <p:sldIdLst>
    <p:sldId id="309" r:id="rId2"/>
    <p:sldId id="431" r:id="rId3"/>
    <p:sldId id="383" r:id="rId4"/>
    <p:sldId id="381" r:id="rId5"/>
    <p:sldId id="371" r:id="rId6"/>
    <p:sldId id="372" r:id="rId7"/>
    <p:sldId id="373" r:id="rId8"/>
    <p:sldId id="374" r:id="rId9"/>
    <p:sldId id="375" r:id="rId10"/>
    <p:sldId id="380" r:id="rId11"/>
    <p:sldId id="376" r:id="rId12"/>
    <p:sldId id="382" r:id="rId13"/>
    <p:sldId id="377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1" userDrawn="1">
          <p15:clr>
            <a:srgbClr val="A4A3A4"/>
          </p15:clr>
        </p15:guide>
        <p15:guide id="2" pos="336">
          <p15:clr>
            <a:srgbClr val="A4A3A4"/>
          </p15:clr>
        </p15:guide>
        <p15:guide id="3" pos="29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2599"/>
    <a:srgbClr val="AABA0A"/>
    <a:srgbClr val="502B8C"/>
    <a:srgbClr val="31A7EA"/>
    <a:srgbClr val="78B929"/>
    <a:srgbClr val="2076CD"/>
    <a:srgbClr val="95B921"/>
    <a:srgbClr val="F1FBFE"/>
    <a:srgbClr val="4E0E8C"/>
    <a:srgbClr val="359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1"/>
    <p:restoredTop sz="91590"/>
  </p:normalViewPr>
  <p:slideViewPr>
    <p:cSldViewPr snapToObjects="1" showGuides="1">
      <p:cViewPr>
        <p:scale>
          <a:sx n="120" d="100"/>
          <a:sy n="120" d="100"/>
        </p:scale>
        <p:origin x="592" y="-72"/>
      </p:cViewPr>
      <p:guideLst>
        <p:guide orient="horz" pos="1121"/>
        <p:guide pos="336"/>
        <p:guide pos="29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 Neue Medium" panose="02000503000000020004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FBFE-1AF6-B848-8612-E040A05E8B28}" type="datetime1">
              <a:rPr lang="en-US" smtClean="0">
                <a:latin typeface="Helvetica Neue Medium" panose="02000503000000020004" pitchFamily="2" charset="0"/>
              </a:rPr>
              <a:pPr/>
              <a:t>7/2/18</a:t>
            </a:fld>
            <a:endParaRPr lang="en-US">
              <a:latin typeface="Helvetica Neue Medium" panose="02000503000000020004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>
                <a:latin typeface="Helvetica Neue Medium" panose="02000503000000020004" pitchFamily="2" charset="0"/>
              </a:rPr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5A22D-D942-9C46-99E7-4370FE3232FE}" type="slidenum">
              <a:rPr lang="en-US" smtClean="0">
                <a:latin typeface="Helvetica Neue Medium" panose="02000503000000020004" pitchFamily="2" charset="0"/>
              </a:rPr>
              <a:pPr/>
              <a:t>‹Nr.›</a:t>
            </a:fld>
            <a:endParaRPr lang="en-US">
              <a:latin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93255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4BD6E73F-CE99-B541-A3E3-0916A80BD4BF}" type="datetime1">
              <a:rPr lang="en-US" smtClean="0"/>
              <a:pPr/>
              <a:t>7/2/18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r>
              <a:rPr lang="en-US"/>
              <a:t>© World Scout Bureau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747A97BE-849C-DB4E-8F24-70A03BAE3CA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2391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5A1EFF-6B89-C844-9E16-88A0CCCC1A4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0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74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/>
              <a:t>Available in five WOSM Working languages</a:t>
            </a:r>
            <a:endParaRPr lang="en-MY" sz="1200"/>
          </a:p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57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bg1"/>
                </a:solidFill>
              </a:rPr>
              <a:t>Read detailed suggestions in the World </a:t>
            </a:r>
            <a:r>
              <a:rPr lang="en-US" sz="1200" i="1" dirty="0" err="1">
                <a:solidFill>
                  <a:schemeClr val="bg1"/>
                </a:solidFill>
              </a:rPr>
              <a:t>SfH</a:t>
            </a:r>
            <a:r>
              <a:rPr lang="en-US" sz="1200" i="1" dirty="0">
                <a:solidFill>
                  <a:schemeClr val="bg1"/>
                </a:solidFill>
              </a:rPr>
              <a:t> policy.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0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sz="1200">
                <a:solidFill>
                  <a:schemeClr val="bg1"/>
                </a:solidFill>
              </a:rPr>
              <a:t>https://</a:t>
            </a:r>
            <a:r>
              <a:rPr lang="en-MY" sz="1200" err="1">
                <a:solidFill>
                  <a:schemeClr val="bg1"/>
                </a:solidFill>
              </a:rPr>
              <a:t>www.scout.org</a:t>
            </a:r>
            <a:r>
              <a:rPr lang="en-MY" sz="1200">
                <a:solidFill>
                  <a:schemeClr val="bg1"/>
                </a:solidFill>
              </a:rPr>
              <a:t>/safe-from-harm-policy</a:t>
            </a:r>
            <a:br>
              <a:rPr lang="en-MY" sz="1200">
                <a:solidFill>
                  <a:schemeClr val="bg1"/>
                </a:solidFill>
              </a:rPr>
            </a:br>
            <a:r>
              <a:rPr lang="en-GB" sz="1200">
                <a:solidFill>
                  <a:schemeClr val="bg1"/>
                </a:solidFill>
              </a:rPr>
              <a:t>Available in five WOSM Working languages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55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581151"/>
            <a:ext cx="8305800" cy="1343656"/>
          </a:xfrm>
          <a:prstGeom prst="rect">
            <a:avLst/>
          </a:prstGeom>
        </p:spPr>
        <p:txBody>
          <a:bodyPr anchor="ctr" anchorCtr="0"/>
          <a:lstStyle>
            <a:lvl1pPr algn="ctr">
              <a:spcAft>
                <a:spcPts val="0"/>
              </a:spcAft>
              <a:defRPr sz="3600" b="0" i="0" cap="none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350911"/>
            <a:ext cx="8153400" cy="416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ECBB9CC4-45DC-244C-8793-B9C95370924B}" type="datetime1">
              <a:rPr lang="en-US" smtClean="0"/>
              <a:pPr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047750"/>
            <a:ext cx="3886200" cy="833178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D9B8E33-453D-6C4F-95B3-5387C50D32C9}" type="datetime1">
              <a:rPr lang="en-US" smtClean="0"/>
              <a:pPr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1047750"/>
            <a:ext cx="3886200" cy="833438"/>
          </a:xfrm>
          <a:prstGeom prst="rect">
            <a:avLst/>
          </a:prstGeom>
        </p:spPr>
        <p:txBody>
          <a:bodyPr vert="horz" wrap="square" anchor="t"/>
          <a:lstStyle>
            <a:lvl1pPr marL="0" indent="-457200">
              <a:spcBef>
                <a:spcPts val="0"/>
              </a:spcBef>
              <a:buFont typeface="Arial"/>
              <a:buNone/>
              <a:defRPr sz="2400"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pPr lvl="0"/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7620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B6C945F7-6C64-1E4A-8BA6-40D142064810}" type="datetime1">
              <a:rPr lang="en-US" smtClean="0"/>
              <a:pPr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09750"/>
            <a:ext cx="8153400" cy="2971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75E0943-9BE5-5142-A467-257385665D5E}" type="datetime1">
              <a:rPr lang="en-US" smtClean="0"/>
              <a:pPr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950"/>
            <a:ext cx="2133600" cy="208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700" b="0" i="0" kern="1200">
                <a:solidFill>
                  <a:schemeClr val="bg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fld id="{5F702A45-47BF-984A-A12C-FE3DF6400CA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9" r:id="rId2"/>
    <p:sldLayoutId id="2147483763" r:id="rId3"/>
    <p:sldLayoutId id="2147483743" r:id="rId4"/>
    <p:sldLayoutId id="214748376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800"/>
        </a:spcAft>
        <a:buNone/>
        <a:defRPr sz="2400" b="1" kern="1200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1600" b="1" kern="1200" cap="none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5.wdp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C7567C-AB5D-8D4E-A3A5-58627ECC4F07}" type="slidenum">
              <a:rPr lang="es-ES"/>
              <a:pPr>
                <a:defRPr/>
              </a:pPr>
              <a:t>1</a:t>
            </a:fld>
            <a:endParaRPr lang="es-ES" dirty="0"/>
          </a:p>
        </p:txBody>
      </p:sp>
      <p:pic>
        <p:nvPicPr>
          <p:cNvPr id="23555" name="Picture 5" descr="SCT LIZ 1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5725" y="-26988"/>
            <a:ext cx="9229725" cy="5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7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7AFED98-CFA5-F64D-BC88-BC5415FC1D18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DA7B410-C9AF-4E4A-B5FD-07492E90F46E}"/>
              </a:ext>
            </a:extLst>
          </p:cNvPr>
          <p:cNvSpPr/>
          <p:nvPr/>
        </p:nvSpPr>
        <p:spPr>
          <a:xfrm>
            <a:off x="4614894" y="1252513"/>
            <a:ext cx="40862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Está al tanto de la importancia de </a:t>
            </a:r>
            <a:r>
              <a:rPr lang="es-ES_tradnl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SfH</a:t>
            </a:r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?</a:t>
            </a:r>
          </a:p>
          <a:p>
            <a:endParaRPr lang="es-ES_tradnl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Ha adoptado alguna política u otro documento relacionado a </a:t>
            </a:r>
            <a:r>
              <a:rPr lang="es-ES_tradnl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SfH</a:t>
            </a:r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en su OSN?</a:t>
            </a:r>
          </a:p>
          <a:p>
            <a:endParaRPr lang="es-ES_tradnl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Ha considerado </a:t>
            </a:r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el área de protección juvenil en su OSN </a:t>
            </a:r>
            <a:r>
              <a:rPr lang="es-ES_tradnl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abordar el </a:t>
            </a:r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marco legal del </a:t>
            </a:r>
            <a:r>
              <a:rPr lang="es-ES_tradnl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país? </a:t>
            </a:r>
            <a:endParaRPr lang="es-ES_tradnl" sz="20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endParaRPr lang="es-ES_tradnl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endParaRPr lang="es-ES_tradnl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577B776-A4E7-4B46-A474-8466F6FC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059582"/>
            <a:ext cx="3528392" cy="1656184"/>
          </a:xfrm>
        </p:spPr>
        <p:txBody>
          <a:bodyPr/>
          <a:lstStyle/>
          <a:p>
            <a:r>
              <a:rPr lang="es-ES_tradnl" sz="3600" b="1" dirty="0">
                <a:solidFill>
                  <a:schemeClr val="bg1"/>
                </a:solidFill>
              </a:rPr>
              <a:t>Algunas preguntas importantes para responder</a:t>
            </a:r>
            <a:br>
              <a:rPr lang="es-ES_tradnl" sz="3600" b="1" dirty="0">
                <a:solidFill>
                  <a:schemeClr val="bg1"/>
                </a:solidFill>
              </a:rPr>
            </a:br>
            <a:r>
              <a:rPr lang="es-ES_tradnl" sz="3600" b="1" dirty="0">
                <a:solidFill>
                  <a:schemeClr val="bg1"/>
                </a:solidFill>
              </a:rPr>
              <a:t>“SI”</a:t>
            </a:r>
            <a:br>
              <a:rPr lang="es-ES_tradnl" sz="3600" b="1" dirty="0">
                <a:solidFill>
                  <a:schemeClr val="bg1"/>
                </a:solidFill>
              </a:rPr>
            </a:br>
            <a:r>
              <a:rPr lang="es-ES_tradnl" sz="3600" b="1" dirty="0">
                <a:solidFill>
                  <a:schemeClr val="bg1"/>
                </a:solidFill>
              </a:rPr>
              <a:t/>
            </a:r>
            <a:br>
              <a:rPr lang="es-ES_tradnl" sz="3600" b="1" dirty="0">
                <a:solidFill>
                  <a:schemeClr val="bg1"/>
                </a:solidFill>
              </a:rPr>
            </a:br>
            <a:r>
              <a:rPr lang="es-ES_tradnl" sz="3600" b="1" dirty="0">
                <a:solidFill>
                  <a:schemeClr val="bg1"/>
                </a:solidFill>
              </a:rPr>
              <a:t/>
            </a:r>
            <a:br>
              <a:rPr lang="es-ES_tradnl" sz="3600" b="1" dirty="0">
                <a:solidFill>
                  <a:schemeClr val="bg1"/>
                </a:solidFill>
              </a:rPr>
            </a:br>
            <a:r>
              <a:rPr lang="es-ES_tradnl" sz="3600" b="1" dirty="0">
                <a:solidFill>
                  <a:schemeClr val="bg1"/>
                </a:solidFill>
              </a:rPr>
              <a:t/>
            </a:r>
            <a:br>
              <a:rPr lang="es-ES_tradnl" sz="3600" b="1" dirty="0">
                <a:solidFill>
                  <a:schemeClr val="bg1"/>
                </a:solidFill>
              </a:rPr>
            </a:br>
            <a:endParaRPr lang="es-ES_tradnl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xmlns="" id="{111BE2A9-DD38-3D42-B0DC-61425CA465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69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2545843-A15A-E844-A6CE-F5245CBFD6B9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DCC0F92-7A16-C146-9E9C-476E989AD0B3}"/>
              </a:ext>
            </a:extLst>
          </p:cNvPr>
          <p:cNvSpPr/>
          <p:nvPr/>
        </p:nvSpPr>
        <p:spPr>
          <a:xfrm>
            <a:off x="4615174" y="611039"/>
            <a:ext cx="387605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En la entrega del Programa de Jóvenes consideran </a:t>
            </a:r>
            <a:r>
              <a:rPr lang="es-ES_tradnl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medidas </a:t>
            </a:r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relacionada a </a:t>
            </a:r>
            <a:r>
              <a:rPr lang="es-ES_tradnl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SfH</a:t>
            </a:r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?</a:t>
            </a:r>
          </a:p>
          <a:p>
            <a:endParaRPr lang="es-ES_tradnl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La </a:t>
            </a:r>
            <a:r>
              <a:rPr lang="es-ES_tradnl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formación </a:t>
            </a:r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de Adultos en el </a:t>
            </a:r>
            <a:r>
              <a:rPr lang="es-ES_tradnl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Movimiento Scout </a:t>
            </a:r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incluye conocimientos relacionados con </a:t>
            </a:r>
            <a:r>
              <a:rPr lang="es-ES_tradnl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SfH</a:t>
            </a:r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?</a:t>
            </a:r>
          </a:p>
          <a:p>
            <a:endParaRPr lang="es-ES_tradnl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Existen procedimientos establecidos que describan </a:t>
            </a:r>
            <a:r>
              <a:rPr lang="es-ES_tradnl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cómo </a:t>
            </a:r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reaccionar apropiadamente ante un reporte </a:t>
            </a:r>
            <a:r>
              <a:rPr lang="es-ES_tradnl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de A Salvo del Peligro? </a:t>
            </a:r>
            <a:endParaRPr lang="es-ES_tradnl" sz="20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endParaRPr lang="es-ES_tradnl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endParaRPr lang="es-ES_tradnl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905EFC86-9E22-0D43-A323-CF5775C06335}"/>
              </a:ext>
            </a:extLst>
          </p:cNvPr>
          <p:cNvSpPr txBox="1">
            <a:spLocks/>
          </p:cNvSpPr>
          <p:nvPr/>
        </p:nvSpPr>
        <p:spPr>
          <a:xfrm>
            <a:off x="571035" y="849488"/>
            <a:ext cx="3906838" cy="3095922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>
                <a:solidFill>
                  <a:schemeClr val="bg1"/>
                </a:solidFill>
                <a:latin typeface="Helvetica Neue Medium" panose="02000503000000020004" pitchFamily="2" charset="0"/>
              </a:rPr>
              <a:t>Tratemos de ser más específicos…</a:t>
            </a: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xmlns="" id="{A38B5A03-6C92-1A4A-9325-78D45A463D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8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3321FD-2937-1E46-B9D7-779E7BF406F6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71550"/>
            <a:ext cx="3198907" cy="2228314"/>
          </a:xfrm>
        </p:spPr>
        <p:txBody>
          <a:bodyPr/>
          <a:lstStyle/>
          <a:p>
            <a:r>
              <a:rPr lang="es-ES_tradnl" sz="2800" b="1">
                <a:solidFill>
                  <a:schemeClr val="bg1"/>
                </a:solidFill>
              </a:rPr>
              <a:t>Si ha respondido ”NO” a varias de las preguntas, </a:t>
            </a:r>
            <a:br>
              <a:rPr lang="es-ES_tradnl" sz="2800" b="1">
                <a:solidFill>
                  <a:schemeClr val="bg1"/>
                </a:solidFill>
              </a:rPr>
            </a:br>
            <a:r>
              <a:rPr lang="es-ES_tradnl" sz="2800" b="1">
                <a:solidFill>
                  <a:schemeClr val="bg1"/>
                </a:solidFill>
              </a:rPr>
              <a:t>el siguiente paso es empezar respondiendo: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5778045-A27A-764E-A898-CD7AC61672FD}"/>
              </a:ext>
            </a:extLst>
          </p:cNvPr>
          <p:cNvSpPr/>
          <p:nvPr/>
        </p:nvSpPr>
        <p:spPr>
          <a:xfrm>
            <a:off x="4757311" y="397179"/>
            <a:ext cx="409039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Cuál es la piedra angular para la </a:t>
            </a:r>
            <a:r>
              <a:rPr lang="es-ES_tradnl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implementación </a:t>
            </a:r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de </a:t>
            </a:r>
            <a:r>
              <a:rPr lang="es-ES_tradnl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SfH</a:t>
            </a:r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en el Programa de Jóvenes?</a:t>
            </a:r>
          </a:p>
          <a:p>
            <a:endParaRPr lang="es-ES_tradnl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Cómo pueden los adultos obtener más conocimiento acerca de </a:t>
            </a:r>
            <a:r>
              <a:rPr lang="es-ES_tradnl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SfH</a:t>
            </a:r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?</a:t>
            </a:r>
          </a:p>
          <a:p>
            <a:endParaRPr lang="es-ES_tradnl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Cómo </a:t>
            </a:r>
            <a:r>
              <a:rPr lang="es-ES_tradnl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recibir</a:t>
            </a:r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, reaccionar y documentar apropiadamente cualquier </a:t>
            </a:r>
            <a:r>
              <a:rPr lang="es-ES_tradnl" sz="2000" dirty="0" smtClean="0">
                <a:solidFill>
                  <a:schemeClr val="bg1"/>
                </a:solidFill>
                <a:latin typeface="Helvetica Neue Medium" panose="02000503000000020004" pitchFamily="2" charset="0"/>
              </a:rPr>
              <a:t>reporte </a:t>
            </a:r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de daño o abuso?</a:t>
            </a:r>
          </a:p>
          <a:p>
            <a:endParaRPr lang="es-ES_tradnl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Cómo organizar un evento </a:t>
            </a:r>
            <a:r>
              <a:rPr lang="es-ES_tradnl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SfH</a:t>
            </a:r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?</a:t>
            </a:r>
          </a:p>
          <a:p>
            <a:endParaRPr lang="es-ES_tradnl" sz="20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s-ES_tradnl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Y mucho más…</a:t>
            </a:r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xmlns="" id="{C3A689C7-7E1A-2043-8613-5456D44A3D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63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60" y="1563638"/>
            <a:ext cx="8153400" cy="3672408"/>
          </a:xfrm>
        </p:spPr>
        <p:txBody>
          <a:bodyPr/>
          <a:lstStyle/>
          <a:p>
            <a:pPr algn="ctr"/>
            <a:r>
              <a:rPr lang="es-ES_tradnl" sz="4800" b="1" dirty="0" smtClean="0">
                <a:solidFill>
                  <a:schemeClr val="bg1"/>
                </a:solidFill>
              </a:rPr>
              <a:t>A Salvo </a:t>
            </a:r>
            <a:r>
              <a:rPr lang="es-ES_tradnl" sz="4800" b="1" smtClean="0">
                <a:solidFill>
                  <a:schemeClr val="bg1"/>
                </a:solidFill>
              </a:rPr>
              <a:t>del Peligro             </a:t>
            </a:r>
            <a:r>
              <a:rPr lang="es-ES_tradnl" b="1" smtClean="0">
                <a:solidFill>
                  <a:schemeClr val="bg1"/>
                </a:solidFill>
              </a:rPr>
              <a:t>debe </a:t>
            </a:r>
            <a:r>
              <a:rPr lang="es-ES_tradnl" b="1" dirty="0">
                <a:solidFill>
                  <a:schemeClr val="bg1"/>
                </a:solidFill>
              </a:rPr>
              <a:t>convertirse en nuestra realidad diaria!</a:t>
            </a:r>
            <a:r>
              <a:rPr lang="es-ES_tradnl" dirty="0"/>
              <a:t/>
            </a:r>
            <a:br>
              <a:rPr lang="es-ES_tradnl" dirty="0"/>
            </a:br>
            <a:r>
              <a:rPr lang="es-ES_tradnl" b="1" dirty="0">
                <a:solidFill>
                  <a:schemeClr val="bg1"/>
                </a:solidFill>
              </a:rPr>
              <a:t/>
            </a:r>
            <a:br>
              <a:rPr lang="es-ES_tradnl" b="1" dirty="0">
                <a:solidFill>
                  <a:schemeClr val="bg1"/>
                </a:solidFill>
              </a:rPr>
            </a:br>
            <a:r>
              <a:rPr lang="es-ES_tradnl" sz="1600" b="1" dirty="0">
                <a:solidFill>
                  <a:schemeClr val="bg1"/>
                </a:solidFill>
              </a:rPr>
              <a:t/>
            </a:r>
            <a:br>
              <a:rPr lang="es-ES_tradnl" sz="1600" b="1" dirty="0">
                <a:solidFill>
                  <a:schemeClr val="bg1"/>
                </a:solidFill>
              </a:rPr>
            </a:br>
            <a:r>
              <a:rPr lang="es-ES_tradnl" sz="1600" b="1" dirty="0">
                <a:solidFill>
                  <a:schemeClr val="bg1"/>
                </a:solidFill>
              </a:rPr>
              <a:t/>
            </a:r>
            <a:br>
              <a:rPr lang="es-ES_tradnl" sz="1600" b="1" dirty="0">
                <a:solidFill>
                  <a:schemeClr val="bg1"/>
                </a:solidFill>
              </a:rPr>
            </a:br>
            <a:r>
              <a:rPr lang="es-ES_tradnl" sz="1600" b="1" dirty="0">
                <a:solidFill>
                  <a:schemeClr val="bg1"/>
                </a:solidFill>
              </a:rPr>
              <a:t/>
            </a:r>
            <a:br>
              <a:rPr lang="es-ES_tradnl" sz="1600" b="1" dirty="0">
                <a:solidFill>
                  <a:schemeClr val="bg1"/>
                </a:solidFill>
              </a:rPr>
            </a:br>
            <a:r>
              <a:rPr lang="es-ES_tradnl" sz="1600" b="1" dirty="0">
                <a:solidFill>
                  <a:schemeClr val="bg1"/>
                </a:solidFill>
              </a:rPr>
              <a:t/>
            </a:r>
            <a:br>
              <a:rPr lang="es-ES_tradnl" sz="1600" b="1" dirty="0">
                <a:solidFill>
                  <a:schemeClr val="bg1"/>
                </a:solidFill>
              </a:rPr>
            </a:br>
            <a:r>
              <a:rPr lang="es-ES_tradnl" sz="1600" b="1" dirty="0">
                <a:solidFill>
                  <a:schemeClr val="bg1"/>
                </a:solidFill>
              </a:rPr>
              <a:t/>
            </a:r>
            <a:br>
              <a:rPr lang="es-ES_tradnl" sz="1600" b="1" dirty="0">
                <a:solidFill>
                  <a:schemeClr val="bg1"/>
                </a:solidFill>
              </a:rPr>
            </a:br>
            <a:r>
              <a:rPr lang="es-ES_tradnl" sz="1600" b="1" dirty="0">
                <a:solidFill>
                  <a:schemeClr val="bg1"/>
                </a:solidFill>
              </a:rPr>
              <a:t/>
            </a:r>
            <a:br>
              <a:rPr lang="es-ES_tradnl" sz="1600" b="1" dirty="0">
                <a:solidFill>
                  <a:schemeClr val="bg1"/>
                </a:solidFill>
              </a:rPr>
            </a:br>
            <a:r>
              <a:rPr lang="es-ES_tradnl" sz="1600" b="1" dirty="0">
                <a:solidFill>
                  <a:schemeClr val="bg1"/>
                </a:solidFill>
              </a:rPr>
              <a:t/>
            </a:r>
            <a:br>
              <a:rPr lang="es-ES_tradnl" sz="1600" b="1" dirty="0">
                <a:solidFill>
                  <a:schemeClr val="bg1"/>
                </a:solidFill>
              </a:rPr>
            </a:br>
            <a:r>
              <a:rPr lang="es-ES_tradnl" sz="1600" b="1" dirty="0">
                <a:solidFill>
                  <a:schemeClr val="bg1"/>
                </a:solidFill>
              </a:rPr>
              <a:t/>
            </a:r>
            <a:br>
              <a:rPr lang="es-ES_tradnl" sz="1600" b="1" dirty="0">
                <a:solidFill>
                  <a:schemeClr val="bg1"/>
                </a:solidFill>
              </a:rPr>
            </a:br>
            <a:endParaRPr lang="es-ES_tradnl" sz="18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xmlns="" id="{10BFEBCE-168A-9A43-9754-E8A0B72351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1">
            <a:extLst>
              <a:ext uri="{FF2B5EF4-FFF2-40B4-BE49-F238E27FC236}">
                <a16:creationId xmlns:a16="http://schemas.microsoft.com/office/drawing/2014/main" xmlns="" id="{F4B2C832-7181-5F4E-9415-2BB5452C26AD}"/>
              </a:ext>
            </a:extLst>
          </p:cNvPr>
          <p:cNvSpPr txBox="1">
            <a:spLocks/>
          </p:cNvSpPr>
          <p:nvPr/>
        </p:nvSpPr>
        <p:spPr bwMode="auto">
          <a:xfrm>
            <a:off x="3995310" y="3744340"/>
            <a:ext cx="4718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sz="6000" b="1" dirty="0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4943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1"/>
          <p:cNvSpPr txBox="1">
            <a:spLocks/>
          </p:cNvSpPr>
          <p:nvPr/>
        </p:nvSpPr>
        <p:spPr bwMode="auto">
          <a:xfrm>
            <a:off x="3949643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itle 21"/>
          <p:cNvSpPr txBox="1">
            <a:spLocks/>
          </p:cNvSpPr>
          <p:nvPr/>
        </p:nvSpPr>
        <p:spPr bwMode="auto">
          <a:xfrm>
            <a:off x="4710519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Title 21"/>
          <p:cNvSpPr txBox="1">
            <a:spLocks/>
          </p:cNvSpPr>
          <p:nvPr/>
        </p:nvSpPr>
        <p:spPr bwMode="auto">
          <a:xfrm>
            <a:off x="4130644" y="2167690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xmlns="" id="{0FAE1CA5-9A80-4B4A-9D7E-E201BFBD082B}"/>
              </a:ext>
            </a:extLst>
          </p:cNvPr>
          <p:cNvSpPr txBox="1">
            <a:spLocks/>
          </p:cNvSpPr>
          <p:nvPr/>
        </p:nvSpPr>
        <p:spPr bwMode="auto">
          <a:xfrm>
            <a:off x="-148613" y="2702237"/>
            <a:ext cx="9144000" cy="129614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GB" sz="3600" b="1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 Salvo del </a:t>
            </a:r>
            <a:r>
              <a:rPr lang="en-GB" sz="3600" b="1" dirty="0" err="1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Peligro</a:t>
            </a:r>
            <a:endParaRPr lang="en-GB" sz="3600" b="1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AA86694-4549-6845-A201-9B2AAC5CBB42}"/>
              </a:ext>
            </a:extLst>
          </p:cNvPr>
          <p:cNvSpPr/>
          <p:nvPr/>
        </p:nvSpPr>
        <p:spPr>
          <a:xfrm>
            <a:off x="7433125" y="3606686"/>
            <a:ext cx="1998007" cy="314350"/>
          </a:xfrm>
          <a:prstGeom prst="rect">
            <a:avLst/>
          </a:prstGeom>
          <a:solidFill>
            <a:srgbClr val="31A7EA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latin typeface="Futura Book" pitchFamily="2" charset="0"/>
              </a:rPr>
              <a:t>SAFE FROM HARM</a:t>
            </a:r>
            <a:endParaRPr lang="en-US" sz="1000" dirty="0">
              <a:latin typeface="Futura Book" pitchFamily="2" charset="0"/>
            </a:endParaRPr>
          </a:p>
        </p:txBody>
      </p:sp>
      <p:pic>
        <p:nvPicPr>
          <p:cNvPr id="12" name="Picture 11" descr="SCT_Logo_EN_rgb_co.png">
            <a:extLst>
              <a:ext uri="{FF2B5EF4-FFF2-40B4-BE49-F238E27FC236}">
                <a16:creationId xmlns:a16="http://schemas.microsoft.com/office/drawing/2014/main" xmlns="" id="{3D69F897-32D9-D041-8CCF-07278FD90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D604C1-F42E-FA47-B8B1-8EEA02338A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467" y="2367538"/>
            <a:ext cx="1211795" cy="12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4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23BD5B4A-F49C-8D42-B7F9-E6A8FFDD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67494"/>
            <a:ext cx="2651681" cy="1884040"/>
          </a:xfrm>
        </p:spPr>
        <p:txBody>
          <a:bodyPr/>
          <a:lstStyle/>
          <a:p>
            <a:r>
              <a:rPr lang="es-ES_tradnl" sz="3600" b="1" dirty="0">
                <a:solidFill>
                  <a:schemeClr val="bg1"/>
                </a:solidFill>
              </a:rPr>
              <a:t>Sabes que es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51BEE1-0E4C-B74E-BE0D-BE17C32E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s-ES_tradnl" smtClean="0"/>
              <a:pPr/>
              <a:t>3</a:t>
            </a:fld>
            <a:endParaRPr lang="es-ES_tradnl" dirty="0"/>
          </a:p>
        </p:txBody>
      </p:sp>
      <p:pic>
        <p:nvPicPr>
          <p:cNvPr id="8" name="Picture 7" descr="SCT_Logo_EN_rgb_co.png">
            <a:extLst>
              <a:ext uri="{FF2B5EF4-FFF2-40B4-BE49-F238E27FC236}">
                <a16:creationId xmlns:a16="http://schemas.microsoft.com/office/drawing/2014/main" xmlns="" id="{9A392564-FD3E-314E-ADE5-DF072B3BFA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325B6F-B802-8A4D-9E3F-922E055DEB87}"/>
              </a:ext>
            </a:extLst>
          </p:cNvPr>
          <p:cNvSpPr/>
          <p:nvPr/>
        </p:nvSpPr>
        <p:spPr>
          <a:xfrm>
            <a:off x="1845214" y="1932256"/>
            <a:ext cx="1003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daño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E106F08-40F3-F94F-98D2-8F2BAB43DC88}"/>
              </a:ext>
            </a:extLst>
          </p:cNvPr>
          <p:cNvSpPr/>
          <p:nvPr/>
        </p:nvSpPr>
        <p:spPr>
          <a:xfrm>
            <a:off x="2844562" y="2448080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abuso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9B0AA21-4C5A-5F47-9FD4-0637E20DFBB3}"/>
              </a:ext>
            </a:extLst>
          </p:cNvPr>
          <p:cNvSpPr/>
          <p:nvPr/>
        </p:nvSpPr>
        <p:spPr>
          <a:xfrm>
            <a:off x="310804" y="1686009"/>
            <a:ext cx="885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físico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2C5316-0CA8-9E4D-BE5A-9D8B726A7B9E}"/>
              </a:ext>
            </a:extLst>
          </p:cNvPr>
          <p:cNvSpPr/>
          <p:nvPr/>
        </p:nvSpPr>
        <p:spPr>
          <a:xfrm>
            <a:off x="6370526" y="2006803"/>
            <a:ext cx="1752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dirty="0">
                <a:solidFill>
                  <a:schemeClr val="bg1"/>
                </a:solidFill>
              </a:rPr>
              <a:t>emocional</a:t>
            </a:r>
            <a:endParaRPr lang="es-ES_tradnl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E641138-99A5-0848-B7EB-A1EF5DF360EF}"/>
              </a:ext>
            </a:extLst>
          </p:cNvPr>
          <p:cNvSpPr/>
          <p:nvPr/>
        </p:nvSpPr>
        <p:spPr>
          <a:xfrm>
            <a:off x="5932008" y="804994"/>
            <a:ext cx="2323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ambiente seguro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DAE7D3-2178-EF48-BD83-B4D7B4629132}"/>
              </a:ext>
            </a:extLst>
          </p:cNvPr>
          <p:cNvSpPr/>
          <p:nvPr/>
        </p:nvSpPr>
        <p:spPr>
          <a:xfrm>
            <a:off x="1674466" y="4321629"/>
            <a:ext cx="1558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bienestar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346BCC9-94D7-FA42-B2CD-2B8130F0C396}"/>
              </a:ext>
            </a:extLst>
          </p:cNvPr>
          <p:cNvSpPr/>
          <p:nvPr/>
        </p:nvSpPr>
        <p:spPr>
          <a:xfrm>
            <a:off x="1443250" y="2204806"/>
            <a:ext cx="1008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dirty="0">
                <a:solidFill>
                  <a:schemeClr val="bg1"/>
                </a:solidFill>
              </a:rPr>
              <a:t>niños</a:t>
            </a:r>
            <a:endParaRPr lang="es-ES_tradnl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02C7F5F-FD7D-B646-9C4F-831227F921AE}"/>
              </a:ext>
            </a:extLst>
          </p:cNvPr>
          <p:cNvSpPr/>
          <p:nvPr/>
        </p:nvSpPr>
        <p:spPr>
          <a:xfrm>
            <a:off x="2881323" y="3409738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gente </a:t>
            </a:r>
            <a:r>
              <a:rPr lang="es-ES_tradnl" sz="2400" b="1" i="1" dirty="0" smtClean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joven</a:t>
            </a:r>
            <a:endParaRPr lang="es-ES_tradnl" sz="24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05F6944-4A20-2B4F-A83E-54E4B4DC2F64}"/>
              </a:ext>
            </a:extLst>
          </p:cNvPr>
          <p:cNvSpPr/>
          <p:nvPr/>
        </p:nvSpPr>
        <p:spPr>
          <a:xfrm>
            <a:off x="4468292" y="527461"/>
            <a:ext cx="1273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adultos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638F6A1-34DD-E743-B3D9-2C169E9DF5DF}"/>
              </a:ext>
            </a:extLst>
          </p:cNvPr>
          <p:cNvSpPr/>
          <p:nvPr/>
        </p:nvSpPr>
        <p:spPr>
          <a:xfrm>
            <a:off x="6053330" y="2293385"/>
            <a:ext cx="1159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i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apoyo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5E831E3-12B3-2F4E-9DB3-EEA86318AE87}"/>
              </a:ext>
            </a:extLst>
          </p:cNvPr>
          <p:cNvSpPr/>
          <p:nvPr/>
        </p:nvSpPr>
        <p:spPr>
          <a:xfrm>
            <a:off x="5991531" y="1387146"/>
            <a:ext cx="1133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 dañino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1D8A94-285C-A843-B5A9-DB87855A5D77}"/>
              </a:ext>
            </a:extLst>
          </p:cNvPr>
          <p:cNvSpPr/>
          <p:nvPr/>
        </p:nvSpPr>
        <p:spPr>
          <a:xfrm>
            <a:off x="4523307" y="2789218"/>
            <a:ext cx="1202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práctica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BD58063-9861-094F-8F27-5F3782C0D749}"/>
              </a:ext>
            </a:extLst>
          </p:cNvPr>
          <p:cNvSpPr/>
          <p:nvPr/>
        </p:nvSpPr>
        <p:spPr>
          <a:xfrm>
            <a:off x="2678581" y="993676"/>
            <a:ext cx="1443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i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apertura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7C6A95A-1CDA-9E4E-9B82-F51988E594E5}"/>
              </a:ext>
            </a:extLst>
          </p:cNvPr>
          <p:cNvSpPr/>
          <p:nvPr/>
        </p:nvSpPr>
        <p:spPr>
          <a:xfrm>
            <a:off x="89562" y="2323843"/>
            <a:ext cx="1343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>
                <a:solidFill>
                  <a:schemeClr val="bg1"/>
                </a:solidFill>
              </a:rPr>
              <a:t>respeto</a:t>
            </a:r>
            <a:endParaRPr lang="es-ES_tradnl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A4F2D5F-B50A-BF46-8F7A-1E4C4909C4FC}"/>
              </a:ext>
            </a:extLst>
          </p:cNvPr>
          <p:cNvSpPr/>
          <p:nvPr/>
        </p:nvSpPr>
        <p:spPr>
          <a:xfrm>
            <a:off x="2199027" y="4009860"/>
            <a:ext cx="1268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proteger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807F9F5-5347-5947-85F1-8A930B373FE3}"/>
              </a:ext>
            </a:extLst>
          </p:cNvPr>
          <p:cNvSpPr/>
          <p:nvPr/>
        </p:nvSpPr>
        <p:spPr>
          <a:xfrm>
            <a:off x="5264422" y="4013042"/>
            <a:ext cx="1705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diversidad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0692899-E457-2349-8F93-6E2CACD9FC28}"/>
              </a:ext>
            </a:extLst>
          </p:cNvPr>
          <p:cNvSpPr/>
          <p:nvPr/>
        </p:nvSpPr>
        <p:spPr>
          <a:xfrm>
            <a:off x="1027282" y="1324184"/>
            <a:ext cx="3249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>
                <a:solidFill>
                  <a:schemeClr val="bg1"/>
                </a:solidFill>
              </a:rPr>
              <a:t> desarrollo personal</a:t>
            </a:r>
            <a:endParaRPr lang="es-ES_tradnl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C0ED253-B6F4-9E4D-A75E-C79B58F05A5E}"/>
              </a:ext>
            </a:extLst>
          </p:cNvPr>
          <p:cNvSpPr/>
          <p:nvPr/>
        </p:nvSpPr>
        <p:spPr>
          <a:xfrm>
            <a:off x="6539085" y="3719556"/>
            <a:ext cx="1091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i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coraje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770F251-D1EE-8F4F-9FC9-F9C76275BAD4}"/>
              </a:ext>
            </a:extLst>
          </p:cNvPr>
          <p:cNvSpPr/>
          <p:nvPr/>
        </p:nvSpPr>
        <p:spPr>
          <a:xfrm>
            <a:off x="6966906" y="3324623"/>
            <a:ext cx="1507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relaciones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022C317-0D33-7E41-87DE-604ED0440E18}"/>
              </a:ext>
            </a:extLst>
          </p:cNvPr>
          <p:cNvSpPr/>
          <p:nvPr/>
        </p:nvSpPr>
        <p:spPr>
          <a:xfrm>
            <a:off x="3468317" y="563598"/>
            <a:ext cx="881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salud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D8B8D9F-CFBF-7447-8C46-539AE877C1C4}"/>
              </a:ext>
            </a:extLst>
          </p:cNvPr>
          <p:cNvSpPr/>
          <p:nvPr/>
        </p:nvSpPr>
        <p:spPr>
          <a:xfrm>
            <a:off x="6665842" y="1080591"/>
            <a:ext cx="1851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i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psicológico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E66671C-C17E-0F48-9C42-187838F3B6B8}"/>
              </a:ext>
            </a:extLst>
          </p:cNvPr>
          <p:cNvSpPr/>
          <p:nvPr/>
        </p:nvSpPr>
        <p:spPr>
          <a:xfrm>
            <a:off x="3555499" y="4090796"/>
            <a:ext cx="167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FFC000"/>
                </a:solidFill>
                <a:latin typeface="Helvetica" pitchFamily="2" charset="0"/>
              </a:rPr>
              <a:t>integridad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EF10C10-5917-CC4E-985A-B521F2D613DC}"/>
              </a:ext>
            </a:extLst>
          </p:cNvPr>
          <p:cNvSpPr/>
          <p:nvPr/>
        </p:nvSpPr>
        <p:spPr>
          <a:xfrm>
            <a:off x="7626668" y="1740850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maltrato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ED57A36-B024-C84E-BE97-B0047B9D1069}"/>
              </a:ext>
            </a:extLst>
          </p:cNvPr>
          <p:cNvSpPr/>
          <p:nvPr/>
        </p:nvSpPr>
        <p:spPr>
          <a:xfrm>
            <a:off x="7167335" y="1383053"/>
            <a:ext cx="1361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FFC000"/>
                </a:solidFill>
                <a:latin typeface="Helvetica" pitchFamily="2" charset="0"/>
              </a:rPr>
              <a:t>bullying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D18B764-56CD-CF43-AECD-F1993F4BE8CD}"/>
              </a:ext>
            </a:extLst>
          </p:cNvPr>
          <p:cNvSpPr/>
          <p:nvPr/>
        </p:nvSpPr>
        <p:spPr>
          <a:xfrm>
            <a:off x="4172036" y="937212"/>
            <a:ext cx="1925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>
                <a:solidFill>
                  <a:schemeClr val="bg1"/>
                </a:solidFill>
              </a:rPr>
              <a:t>negligencia</a:t>
            </a:r>
            <a:endParaRPr lang="es-ES_tradnl" sz="24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00F0B2B-2C02-B94F-8EE2-AFC3913DBB95}"/>
              </a:ext>
            </a:extLst>
          </p:cNvPr>
          <p:cNvSpPr/>
          <p:nvPr/>
        </p:nvSpPr>
        <p:spPr>
          <a:xfrm>
            <a:off x="890133" y="3448432"/>
            <a:ext cx="1965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 abuso sexual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1B70B54-FAAD-9C46-94CD-93E9B42522C3}"/>
              </a:ext>
            </a:extLst>
          </p:cNvPr>
          <p:cNvSpPr/>
          <p:nvPr/>
        </p:nvSpPr>
        <p:spPr>
          <a:xfrm>
            <a:off x="5806062" y="2965557"/>
            <a:ext cx="1227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explotar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DA6F009-F899-1043-8199-51D470DBBF72}"/>
              </a:ext>
            </a:extLst>
          </p:cNvPr>
          <p:cNvSpPr/>
          <p:nvPr/>
        </p:nvSpPr>
        <p:spPr>
          <a:xfrm>
            <a:off x="1089448" y="2544005"/>
            <a:ext cx="1946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i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sufrimiento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D6BF64B-0B84-CF47-BD28-CE9A3819C913}"/>
              </a:ext>
            </a:extLst>
          </p:cNvPr>
          <p:cNvSpPr/>
          <p:nvPr/>
        </p:nvSpPr>
        <p:spPr>
          <a:xfrm>
            <a:off x="4374356" y="4460736"/>
            <a:ext cx="116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escuela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900D2C4-AA5F-C744-846E-288A63BD7CFC}"/>
              </a:ext>
            </a:extLst>
          </p:cNvPr>
          <p:cNvSpPr/>
          <p:nvPr/>
        </p:nvSpPr>
        <p:spPr>
          <a:xfrm>
            <a:off x="1925194" y="2855774"/>
            <a:ext cx="915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hogar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131BDD6C-7208-BF40-A096-F6D3B69EAD71}"/>
              </a:ext>
            </a:extLst>
          </p:cNvPr>
          <p:cNvSpPr/>
          <p:nvPr/>
        </p:nvSpPr>
        <p:spPr>
          <a:xfrm>
            <a:off x="3273878" y="4379364"/>
            <a:ext cx="86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i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calle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745D849-E44B-4F43-AAA9-3356CC873FA6}"/>
              </a:ext>
            </a:extLst>
          </p:cNvPr>
          <p:cNvSpPr/>
          <p:nvPr/>
        </p:nvSpPr>
        <p:spPr>
          <a:xfrm>
            <a:off x="6146122" y="3355180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i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daño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E88F4B28-511B-4B4F-A981-4D1B26FED19E}"/>
              </a:ext>
            </a:extLst>
          </p:cNvPr>
          <p:cNvSpPr/>
          <p:nvPr/>
        </p:nvSpPr>
        <p:spPr>
          <a:xfrm>
            <a:off x="1193011" y="3760337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violencia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2065F8C2-F502-C24A-A4C4-A3C227AC9101}"/>
              </a:ext>
            </a:extLst>
          </p:cNvPr>
          <p:cNvSpPr/>
          <p:nvPr/>
        </p:nvSpPr>
        <p:spPr>
          <a:xfrm>
            <a:off x="2722261" y="2038324"/>
            <a:ext cx="1063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victima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0B81562-1D0B-8C42-9DAB-3C45866F1B55}"/>
              </a:ext>
            </a:extLst>
          </p:cNvPr>
          <p:cNvSpPr/>
          <p:nvPr/>
        </p:nvSpPr>
        <p:spPr>
          <a:xfrm>
            <a:off x="5282894" y="3617383"/>
            <a:ext cx="1282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 mal uso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9C7EFD16-0DAC-414E-B77D-7635114D80A2}"/>
              </a:ext>
            </a:extLst>
          </p:cNvPr>
          <p:cNvSpPr/>
          <p:nvPr/>
        </p:nvSpPr>
        <p:spPr>
          <a:xfrm>
            <a:off x="2860864" y="3134121"/>
            <a:ext cx="1797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coeducación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432DD14-A242-514C-9D51-43F0D8D7F232}"/>
              </a:ext>
            </a:extLst>
          </p:cNvPr>
          <p:cNvSpPr/>
          <p:nvPr/>
        </p:nvSpPr>
        <p:spPr>
          <a:xfrm>
            <a:off x="5538457" y="2627826"/>
            <a:ext cx="3764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necesidades especiales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67E14431-DDD5-2A43-975A-297DC9A644E5}"/>
              </a:ext>
            </a:extLst>
          </p:cNvPr>
          <p:cNvSpPr/>
          <p:nvPr/>
        </p:nvSpPr>
        <p:spPr>
          <a:xfrm>
            <a:off x="2978157" y="2762087"/>
            <a:ext cx="1380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exponer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875614F5-B0D8-8C4B-A73F-BA0A637FF6EE}"/>
              </a:ext>
            </a:extLst>
          </p:cNvPr>
          <p:cNvSpPr/>
          <p:nvPr/>
        </p:nvSpPr>
        <p:spPr>
          <a:xfrm>
            <a:off x="4330533" y="3755698"/>
            <a:ext cx="1187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i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padres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CC6D32A-223D-0846-A1F0-0D0FAA2AFB90}"/>
              </a:ext>
            </a:extLst>
          </p:cNvPr>
          <p:cNvSpPr/>
          <p:nvPr/>
        </p:nvSpPr>
        <p:spPr>
          <a:xfrm>
            <a:off x="7486140" y="2922023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>
                <a:solidFill>
                  <a:schemeClr val="bg1"/>
                </a:solidFill>
              </a:rPr>
              <a:t>escuchar</a:t>
            </a:r>
            <a:endParaRPr lang="es-ES_tradnl" sz="24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36F5168C-138B-2B4A-BA9E-0CDB3E4674D8}"/>
              </a:ext>
            </a:extLst>
          </p:cNvPr>
          <p:cNvSpPr/>
          <p:nvPr/>
        </p:nvSpPr>
        <p:spPr>
          <a:xfrm>
            <a:off x="2755402" y="3727875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>
                <a:solidFill>
                  <a:schemeClr val="bg1"/>
                </a:solidFill>
              </a:rPr>
              <a:t>seguridad</a:t>
            </a:r>
            <a:endParaRPr lang="es-ES_tradnl" sz="2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871C8D71-D23C-3343-B364-E667AE920FF2}"/>
              </a:ext>
            </a:extLst>
          </p:cNvPr>
          <p:cNvSpPr/>
          <p:nvPr/>
        </p:nvSpPr>
        <p:spPr>
          <a:xfrm>
            <a:off x="540177" y="2815746"/>
            <a:ext cx="131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FFC000"/>
                </a:solidFill>
                <a:latin typeface="Helvetica" pitchFamily="2" charset="0"/>
              </a:rPr>
              <a:t>internet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CD422F88-BD12-6044-B64B-BD608C5DA1D5}"/>
              </a:ext>
            </a:extLst>
          </p:cNvPr>
          <p:cNvSpPr/>
          <p:nvPr/>
        </p:nvSpPr>
        <p:spPr>
          <a:xfrm>
            <a:off x="-8081" y="3141301"/>
            <a:ext cx="2967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i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seguridad en línea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673FF9E7-9192-4747-A9EF-C4711B53923F}"/>
              </a:ext>
            </a:extLst>
          </p:cNvPr>
          <p:cNvSpPr/>
          <p:nvPr/>
        </p:nvSpPr>
        <p:spPr>
          <a:xfrm>
            <a:off x="4644872" y="3233796"/>
            <a:ext cx="1593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prevención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0C49BB2C-9657-4D44-AF27-C7A799D9EF99}"/>
              </a:ext>
            </a:extLst>
          </p:cNvPr>
          <p:cNvSpPr/>
          <p:nvPr/>
        </p:nvSpPr>
        <p:spPr>
          <a:xfrm>
            <a:off x="7610879" y="2288590"/>
            <a:ext cx="946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>
                <a:solidFill>
                  <a:schemeClr val="bg1"/>
                </a:solidFill>
              </a:rPr>
              <a:t> oído</a:t>
            </a:r>
            <a:endParaRPr lang="es-ES_tradnl" sz="2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E57BAD3C-AB55-AD4E-AD4E-E5B17A4DF04D}"/>
              </a:ext>
            </a:extLst>
          </p:cNvPr>
          <p:cNvSpPr/>
          <p:nvPr/>
        </p:nvSpPr>
        <p:spPr>
          <a:xfrm>
            <a:off x="5520381" y="4367485"/>
            <a:ext cx="3757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rgbClr val="FFC000"/>
                </a:solidFill>
                <a:latin typeface="Helvetica" pitchFamily="2" charset="0"/>
              </a:rPr>
              <a:t> protección de la información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F9F4784D-7128-734F-BD08-D77814C8BBBD}"/>
              </a:ext>
            </a:extLst>
          </p:cNvPr>
          <p:cNvSpPr/>
          <p:nvPr/>
        </p:nvSpPr>
        <p:spPr>
          <a:xfrm>
            <a:off x="1270374" y="1673903"/>
            <a:ext cx="3326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planeación de riesgo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E86DB61-ED20-1F43-97D9-B1311CF4C6FE}"/>
              </a:ext>
            </a:extLst>
          </p:cNvPr>
          <p:cNvSpPr/>
          <p:nvPr/>
        </p:nvSpPr>
        <p:spPr>
          <a:xfrm>
            <a:off x="4579686" y="1680816"/>
            <a:ext cx="3145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i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Código de conducta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2A580015-62D5-4C46-AF37-49DD907E57BA}"/>
              </a:ext>
            </a:extLst>
          </p:cNvPr>
          <p:cNvSpPr/>
          <p:nvPr/>
        </p:nvSpPr>
        <p:spPr>
          <a:xfrm>
            <a:off x="4183907" y="1337003"/>
            <a:ext cx="1864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salvaguardar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FFB5BA42-B54F-944F-ACBF-6DFFBDEDED96}"/>
              </a:ext>
            </a:extLst>
          </p:cNvPr>
          <p:cNvSpPr/>
          <p:nvPr/>
        </p:nvSpPr>
        <p:spPr>
          <a:xfrm>
            <a:off x="3795423" y="2039196"/>
            <a:ext cx="1569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 smtClean="0">
                <a:solidFill>
                  <a:srgbClr val="FFC000"/>
                </a:solidFill>
                <a:latin typeface="Helvetica" pitchFamily="2" charset="0"/>
              </a:rPr>
              <a:t>Denuncia</a:t>
            </a:r>
            <a:endParaRPr lang="es-ES_tradnl" sz="2400" b="1" dirty="0">
              <a:solidFill>
                <a:srgbClr val="FFC000"/>
              </a:solidFill>
              <a:latin typeface="Helvetica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767E1600-2760-5444-A925-D9D2E32E2069}"/>
              </a:ext>
            </a:extLst>
          </p:cNvPr>
          <p:cNvSpPr/>
          <p:nvPr/>
        </p:nvSpPr>
        <p:spPr>
          <a:xfrm>
            <a:off x="3797718" y="2390443"/>
            <a:ext cx="1988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marco legal</a:t>
            </a:r>
          </a:p>
        </p:txBody>
      </p:sp>
    </p:spTree>
    <p:extLst>
      <p:ext uri="{BB962C8B-B14F-4D97-AF65-F5344CB8AC3E}">
        <p14:creationId xmlns:p14="http://schemas.microsoft.com/office/powerpoint/2010/main" val="13945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6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4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4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3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2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1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1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9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9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18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8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7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6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66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94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4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135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23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2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42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15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61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705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895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99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85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18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275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37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465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56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655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75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9D39D9-9FF2-9941-A585-463C6D05D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88" y="214622"/>
            <a:ext cx="4022712" cy="1440160"/>
          </a:xfrm>
        </p:spPr>
        <p:txBody>
          <a:bodyPr/>
          <a:lstStyle/>
          <a:p>
            <a:r>
              <a:rPr lang="es-ES_tradnl" sz="3600" b="1" dirty="0">
                <a:solidFill>
                  <a:schemeClr val="tx1"/>
                </a:solidFill>
              </a:rPr>
              <a:t>Política Mundial </a:t>
            </a:r>
            <a:r>
              <a:rPr lang="es-ES_tradnl" sz="3600" b="1" dirty="0" smtClean="0">
                <a:solidFill>
                  <a:schemeClr val="tx1"/>
                </a:solidFill>
              </a:rPr>
              <a:t>A Salvo </a:t>
            </a:r>
            <a:r>
              <a:rPr lang="es-ES_tradnl" sz="3600" b="1" smtClean="0">
                <a:solidFill>
                  <a:schemeClr val="tx1"/>
                </a:solidFill>
              </a:rPr>
              <a:t>del Peligro</a:t>
            </a:r>
            <a:r>
              <a:rPr lang="es-ES_tradnl" sz="3600" b="1" dirty="0">
                <a:solidFill>
                  <a:schemeClr val="tx1"/>
                </a:solidFill>
              </a:rPr>
              <a:t/>
            </a:r>
            <a:br>
              <a:rPr lang="es-ES_tradnl" sz="3600" b="1" dirty="0">
                <a:solidFill>
                  <a:schemeClr val="tx1"/>
                </a:solidFill>
              </a:rPr>
            </a:br>
            <a:endParaRPr lang="es-ES_tradnl" sz="36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061CD8-438A-6143-AD86-C916DD72F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88" y="1735646"/>
            <a:ext cx="4742791" cy="16281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_tradnl" sz="2000" dirty="0"/>
              <a:t>La política mundial </a:t>
            </a:r>
            <a:r>
              <a:rPr lang="es-ES_tradnl" sz="2000" dirty="0" smtClean="0"/>
              <a:t>A Salvo del Peligro establece </a:t>
            </a:r>
            <a:r>
              <a:rPr lang="es-ES_tradnl" sz="2000" dirty="0"/>
              <a:t>los </a:t>
            </a:r>
            <a:r>
              <a:rPr lang="es-ES_tradnl" sz="2000" dirty="0" smtClean="0"/>
              <a:t>mínimos </a:t>
            </a:r>
            <a:r>
              <a:rPr lang="es-ES_tradnl" sz="2000" dirty="0"/>
              <a:t>de implementación y puede ser </a:t>
            </a:r>
            <a:r>
              <a:rPr lang="es-ES_tradnl" sz="2000" dirty="0" smtClean="0"/>
              <a:t>utilizada </a:t>
            </a:r>
            <a:r>
              <a:rPr lang="es-ES_tradnl" sz="2000" dirty="0"/>
              <a:t>como el criterio de evaluación para </a:t>
            </a:r>
            <a:r>
              <a:rPr lang="es-ES_tradnl" sz="2000" dirty="0" smtClean="0"/>
              <a:t>revisar </a:t>
            </a:r>
            <a:r>
              <a:rPr lang="es-ES_tradnl" sz="2000" dirty="0"/>
              <a:t>las políticas y procedimientos de las </a:t>
            </a:r>
            <a:r>
              <a:rPr lang="es-ES_tradnl" sz="2000" dirty="0" err="1"/>
              <a:t>OSNs</a:t>
            </a:r>
            <a:r>
              <a:rPr lang="es-ES_tradnl" sz="2000" dirty="0"/>
              <a:t>.</a:t>
            </a:r>
          </a:p>
          <a:p>
            <a:pPr>
              <a:lnSpc>
                <a:spcPct val="100000"/>
              </a:lnSpc>
            </a:pPr>
            <a:endParaRPr lang="es-ES_tradnl" sz="2000" dirty="0"/>
          </a:p>
          <a:p>
            <a:pPr>
              <a:lnSpc>
                <a:spcPct val="100000"/>
              </a:lnSpc>
            </a:pPr>
            <a:r>
              <a:rPr lang="es-ES_tradnl" dirty="0" err="1"/>
              <a:t>www.scout.org</a:t>
            </a:r>
            <a:r>
              <a:rPr lang="es-ES_tradnl" dirty="0"/>
              <a:t>/</a:t>
            </a:r>
            <a:r>
              <a:rPr lang="es-ES_tradnl" dirty="0" err="1"/>
              <a:t>safe-from-harm-policy</a:t>
            </a:r>
            <a:r>
              <a:rPr lang="es-ES_tradnl" dirty="0"/>
              <a:t/>
            </a:r>
            <a:br>
              <a:rPr lang="es-ES_tradnl" dirty="0"/>
            </a:br>
            <a:endParaRPr lang="es-ES_trad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A9B078E-1EE3-4E45-A908-408B5832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330D83-71CE-4E4F-B05A-078CA2402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250" y="-53096"/>
            <a:ext cx="3699431" cy="5195476"/>
          </a:xfrm>
          <a:prstGeom prst="rect">
            <a:avLst/>
          </a:prstGeom>
        </p:spPr>
      </p:pic>
      <p:pic>
        <p:nvPicPr>
          <p:cNvPr id="10" name="Picture 9" descr="SCT_Logo_EN_rgb_co.png">
            <a:extLst>
              <a:ext uri="{FF2B5EF4-FFF2-40B4-BE49-F238E27FC236}">
                <a16:creationId xmlns:a16="http://schemas.microsoft.com/office/drawing/2014/main" xmlns="" id="{E0319B2D-72EC-E144-A6E0-065B14AE46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5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6626C4E-B0A6-7645-91DD-383E61591EBE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29" y="915989"/>
            <a:ext cx="3352800" cy="2375842"/>
          </a:xfrm>
        </p:spPr>
        <p:txBody>
          <a:bodyPr/>
          <a:lstStyle/>
          <a:p>
            <a:r>
              <a:rPr lang="es-ES_tradnl" sz="2800" b="1">
                <a:solidFill>
                  <a:schemeClr val="bg1"/>
                </a:solidFill>
              </a:rPr>
              <a:t>Ambiente Seguro para el desarrollo de niños y gente jóven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56" y="1635646"/>
            <a:ext cx="3322712" cy="25202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_tradnl" sz="2000" dirty="0">
                <a:solidFill>
                  <a:schemeClr val="bg1"/>
                </a:solidFill>
              </a:rPr>
              <a:t>Todos, en todos los niveles del movimiento Scout necesitamos trabajar juntos para proveer un ambiente en el que niños y gente </a:t>
            </a:r>
            <a:r>
              <a:rPr lang="es-ES_tradnl" sz="2000" dirty="0" smtClean="0">
                <a:solidFill>
                  <a:schemeClr val="bg1"/>
                </a:solidFill>
              </a:rPr>
              <a:t>joven </a:t>
            </a:r>
            <a:r>
              <a:rPr lang="es-ES_tradnl" sz="2000" dirty="0">
                <a:solidFill>
                  <a:schemeClr val="bg1"/>
                </a:solidFill>
              </a:rPr>
              <a:t>se sientan empoderados para desarrollar su potencial completo.  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9" name="Picture 8" descr="SCT_Logo_EN_rgb_co.png">
            <a:extLst>
              <a:ext uri="{FF2B5EF4-FFF2-40B4-BE49-F238E27FC236}">
                <a16:creationId xmlns:a16="http://schemas.microsoft.com/office/drawing/2014/main" xmlns="" id="{8F9974C0-BDC0-F24B-8E68-1CD3F009F2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9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D56B38-9A5F-EB48-A8F7-95DD22677014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47750"/>
            <a:ext cx="2886472" cy="457200"/>
          </a:xfrm>
        </p:spPr>
        <p:txBody>
          <a:bodyPr/>
          <a:lstStyle/>
          <a:p>
            <a:r>
              <a:rPr lang="es-ES_tradnl" sz="3600" b="1" dirty="0" smtClean="0">
                <a:solidFill>
                  <a:schemeClr val="bg1"/>
                </a:solidFill>
              </a:rPr>
              <a:t>A Salvo del </a:t>
            </a:r>
            <a:r>
              <a:rPr lang="es-ES_tradnl" sz="3600" b="1" dirty="0">
                <a:solidFill>
                  <a:schemeClr val="bg1"/>
                </a:solidFill>
              </a:rPr>
              <a:t>Peligro…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463" y="1765362"/>
            <a:ext cx="3970784" cy="28226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_tradnl" sz="2000" dirty="0">
                <a:solidFill>
                  <a:schemeClr val="bg1"/>
                </a:solidFill>
              </a:rPr>
              <a:t>… engloba todas las </a:t>
            </a:r>
            <a:r>
              <a:rPr lang="es-ES_tradnl" sz="2000" dirty="0" smtClean="0">
                <a:solidFill>
                  <a:schemeClr val="bg1"/>
                </a:solidFill>
              </a:rPr>
              <a:t>á</a:t>
            </a:r>
            <a:r>
              <a:rPr lang="es-ES_tradnl" sz="2000" dirty="0" smtClean="0">
                <a:solidFill>
                  <a:schemeClr val="bg1"/>
                </a:solidFill>
              </a:rPr>
              <a:t>reas </a:t>
            </a:r>
            <a:r>
              <a:rPr lang="es-ES_tradnl" sz="2000" dirty="0">
                <a:solidFill>
                  <a:schemeClr val="bg1"/>
                </a:solidFill>
              </a:rPr>
              <a:t>del trabajo para la protección de niños y jóvenes.  También incluye un amplio rango de estrategias, sistemas y procedimientos que promueven el </a:t>
            </a:r>
            <a:r>
              <a:rPr lang="es-ES_tradnl" sz="2000" dirty="0" smtClean="0">
                <a:solidFill>
                  <a:schemeClr val="bg1"/>
                </a:solidFill>
              </a:rPr>
              <a:t>bienestar</a:t>
            </a:r>
            <a:r>
              <a:rPr lang="es-ES_tradnl" sz="2000" dirty="0">
                <a:solidFill>
                  <a:schemeClr val="bg1"/>
                </a:solidFill>
              </a:rPr>
              <a:t>, desarrollo  y seguridad de niños  y gente joven como una prioridad en todas las actividades relacionadas con los Scouts. </a:t>
            </a: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xmlns="" id="{6322C0E4-E634-8043-A402-B1F9D5049A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9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68857C5-C007-AD44-9B79-04F79955CF89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283718"/>
            <a:ext cx="3672408" cy="1728192"/>
          </a:xfrm>
        </p:spPr>
        <p:txBody>
          <a:bodyPr/>
          <a:lstStyle/>
          <a:p>
            <a:r>
              <a:rPr lang="es-ES_tradnl" sz="3600" b="1">
                <a:solidFill>
                  <a:schemeClr val="bg1"/>
                </a:solidFill>
              </a:rPr>
              <a:t>Proveer un ambiente seguro engloba...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463" y="411510"/>
            <a:ext cx="4402832" cy="4341442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bg1"/>
                </a:solidFill>
              </a:rPr>
              <a:t>El propósito educativo de las actividades Scout, 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bg1"/>
                </a:solidFill>
              </a:rPr>
              <a:t>Seguridad en las actividades Scout,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bg1"/>
                </a:solidFill>
              </a:rPr>
              <a:t>Desarrollo de habilidades personales,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bg1"/>
                </a:solidFill>
              </a:rPr>
              <a:t>Involucrar a todos los socios (ej.: niños y gente joven, voluntarios adultos y scout profesionales, padres de familia, autoridades escolares, organizaciones religiosas), 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bg1"/>
                </a:solidFill>
              </a:rPr>
              <a:t>Crear conciencia, promover y motivar comportamiento positivo.</a:t>
            </a:r>
            <a:endParaRPr lang="es-ES_tradnl" sz="1400" dirty="0">
              <a:solidFill>
                <a:schemeClr val="bg1"/>
              </a:solidFill>
            </a:endParaRP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xmlns="" id="{6A908A2F-0DED-0145-A13D-CCD5BFA7EB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5A7508E-769E-C84F-B58E-89F8F6AC1E68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931790"/>
            <a:ext cx="3174504" cy="1812032"/>
          </a:xfrm>
        </p:spPr>
        <p:txBody>
          <a:bodyPr/>
          <a:lstStyle/>
          <a:p>
            <a:r>
              <a:rPr lang="es-ES_tradnl" sz="3600" b="1" dirty="0">
                <a:solidFill>
                  <a:schemeClr val="bg1"/>
                </a:solidFill>
              </a:rPr>
              <a:t>Sujetos de la política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4160" y="1463626"/>
            <a:ext cx="4076700" cy="237418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bg1"/>
                </a:solidFill>
              </a:rPr>
              <a:t>Niños y </a:t>
            </a:r>
            <a:r>
              <a:rPr lang="es-ES_tradnl" sz="2000" dirty="0" smtClean="0">
                <a:solidFill>
                  <a:schemeClr val="bg1"/>
                </a:solidFill>
              </a:rPr>
              <a:t> jóvenes </a:t>
            </a:r>
            <a:r>
              <a:rPr lang="es-ES_tradnl" sz="2000" dirty="0">
                <a:solidFill>
                  <a:schemeClr val="bg1"/>
                </a:solidFill>
              </a:rPr>
              <a:t>entre 5 y 26 años de edad, 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bg1"/>
                </a:solidFill>
              </a:rPr>
              <a:t>Adultos voluntarios y profesionales Scout,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bg1"/>
                </a:solidFill>
              </a:rPr>
              <a:t>Cualquier otro socio externo involucrado en apoyar el movimiento.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8" name="Picture 7" descr="SCT_Logo_EN_rgb_co.png">
            <a:extLst>
              <a:ext uri="{FF2B5EF4-FFF2-40B4-BE49-F238E27FC236}">
                <a16:creationId xmlns:a16="http://schemas.microsoft.com/office/drawing/2014/main" xmlns="" id="{E8254E31-CBB8-5444-8816-4299B6B0C3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9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81D2138-625E-444F-90F9-02274DCB8A11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62905"/>
            <a:ext cx="3534544" cy="1659436"/>
          </a:xfrm>
        </p:spPr>
        <p:txBody>
          <a:bodyPr/>
          <a:lstStyle/>
          <a:p>
            <a:r>
              <a:rPr lang="es-ES_tradnl" sz="2800" b="1" dirty="0">
                <a:solidFill>
                  <a:schemeClr val="bg1"/>
                </a:solidFill>
              </a:rPr>
              <a:t>Áreas y recomendaciones para la </a:t>
            </a:r>
            <a:r>
              <a:rPr lang="es-ES_tradnl" sz="2800" b="1" dirty="0" smtClean="0">
                <a:solidFill>
                  <a:schemeClr val="bg1"/>
                </a:solidFill>
              </a:rPr>
              <a:t>implementación</a:t>
            </a:r>
            <a:endParaRPr lang="es-ES_tradnl" sz="28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 descr="SCT_Logo_EN_rgb_co.png">
            <a:extLst>
              <a:ext uri="{FF2B5EF4-FFF2-40B4-BE49-F238E27FC236}">
                <a16:creationId xmlns:a16="http://schemas.microsoft.com/office/drawing/2014/main" xmlns="" id="{71C537DE-5272-B544-9996-5C39B7C69A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8F01AC-EDE2-7641-B955-39218554724D}"/>
              </a:ext>
            </a:extLst>
          </p:cNvPr>
          <p:cNvSpPr/>
          <p:nvPr/>
        </p:nvSpPr>
        <p:spPr>
          <a:xfrm>
            <a:off x="5580112" y="1774298"/>
            <a:ext cx="2664296" cy="4750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Programa de Jóvenes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0519A8C-DBE3-0849-841F-045DBF74D26F}"/>
              </a:ext>
            </a:extLst>
          </p:cNvPr>
          <p:cNvSpPr/>
          <p:nvPr/>
        </p:nvSpPr>
        <p:spPr>
          <a:xfrm>
            <a:off x="5576240" y="2847298"/>
            <a:ext cx="2664297" cy="475043"/>
          </a:xfrm>
          <a:prstGeom prst="rect">
            <a:avLst/>
          </a:prstGeom>
          <a:solidFill>
            <a:srgbClr val="31A7E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Estructuras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CCD4EA9-1EE9-9A47-9361-9346F883DDDE}"/>
              </a:ext>
            </a:extLst>
          </p:cNvPr>
          <p:cNvSpPr/>
          <p:nvPr/>
        </p:nvSpPr>
        <p:spPr>
          <a:xfrm>
            <a:off x="5576241" y="2310452"/>
            <a:ext cx="2664296" cy="4750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Adultos en el Movimiento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72A05-50EE-904D-8479-C3F9780B4CC5}"/>
              </a:ext>
            </a:extLst>
          </p:cNvPr>
          <p:cNvSpPr/>
          <p:nvPr/>
        </p:nvSpPr>
        <p:spPr>
          <a:xfrm>
            <a:off x="5576241" y="3384146"/>
            <a:ext cx="2664296" cy="475042"/>
          </a:xfrm>
          <a:prstGeom prst="rect">
            <a:avLst/>
          </a:prstGeom>
          <a:solidFill>
            <a:srgbClr val="6225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Eventos Scout</a:t>
            </a:r>
          </a:p>
        </p:txBody>
      </p:sp>
    </p:spTree>
    <p:extLst>
      <p:ext uri="{BB962C8B-B14F-4D97-AF65-F5344CB8AC3E}">
        <p14:creationId xmlns:p14="http://schemas.microsoft.com/office/powerpoint/2010/main" val="918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tudio">
  <a:themeElements>
    <a:clrScheme name="Custom WOSM">
      <a:dk1>
        <a:sysClr val="windowText" lastClr="000000"/>
      </a:dk1>
      <a:lt1>
        <a:sysClr val="window" lastClr="FFFFFF"/>
      </a:lt1>
      <a:dk2>
        <a:srgbClr val="622599"/>
      </a:dk2>
      <a:lt2>
        <a:srgbClr val="D4D4D6"/>
      </a:lt2>
      <a:accent1>
        <a:srgbClr val="0054A0"/>
      </a:accent1>
      <a:accent2>
        <a:srgbClr val="AABA0A"/>
      </a:accent2>
      <a:accent3>
        <a:srgbClr val="DD7500"/>
      </a:accent3>
      <a:accent4>
        <a:srgbClr val="E23D28"/>
      </a:accent4>
      <a:accent5>
        <a:srgbClr val="3D8E33"/>
      </a:accent5>
      <a:accent6>
        <a:srgbClr val="ED0D86"/>
      </a:accent6>
      <a:hlink>
        <a:srgbClr val="00A5E3"/>
      </a:hlink>
      <a:folHlink>
        <a:srgbClr val="9EA2A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4941</TotalTime>
  <Words>572</Words>
  <Application>Microsoft Macintosh PowerPoint</Application>
  <PresentationFormat>Presentación en pantalla (16:9)</PresentationFormat>
  <Paragraphs>126</Paragraphs>
  <Slides>13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4" baseType="lpstr">
      <vt:lpstr>Arial</vt:lpstr>
      <vt:lpstr>Futura Book</vt:lpstr>
      <vt:lpstr>Helvetica</vt:lpstr>
      <vt:lpstr>Helvetica Neue</vt:lpstr>
      <vt:lpstr>Helvetica Neue Condensed Black</vt:lpstr>
      <vt:lpstr>Helvetica Neue Medium</vt:lpstr>
      <vt:lpstr>Helvetica Neue Thin</vt:lpstr>
      <vt:lpstr>ＭＳ Ｐゴシック</vt:lpstr>
      <vt:lpstr>Verdana</vt:lpstr>
      <vt:lpstr>Wingdings</vt:lpstr>
      <vt:lpstr>Studio</vt:lpstr>
      <vt:lpstr>Presentación de PowerPoint</vt:lpstr>
      <vt:lpstr>Presentación de PowerPoint</vt:lpstr>
      <vt:lpstr>Sabes que es …</vt:lpstr>
      <vt:lpstr>Política Mundial A Salvo del Peligro </vt:lpstr>
      <vt:lpstr>Ambiente Seguro para el desarrollo de niños y gente jóven</vt:lpstr>
      <vt:lpstr>A Salvo del Peligro…</vt:lpstr>
      <vt:lpstr>Proveer un ambiente seguro engloba...</vt:lpstr>
      <vt:lpstr>Sujetos de la política</vt:lpstr>
      <vt:lpstr>Áreas y recomendaciones para la implementación</vt:lpstr>
      <vt:lpstr>Algunas preguntas importantes para responder “SI”    </vt:lpstr>
      <vt:lpstr>Presentación de PowerPoint</vt:lpstr>
      <vt:lpstr>Si ha respondido ”NO” a varias de las preguntas,  el siguiente paso es empezar respondiendo:</vt:lpstr>
      <vt:lpstr>A Salvo del Peligro             debe convertirse en nuestra realidad diaria!          </vt:lpstr>
    </vt:vector>
  </TitlesOfParts>
  <Company>World Scout Bureau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Victor Ortega</dc:creator>
  <cp:lastModifiedBy>Usuario de Microsoft Office</cp:lastModifiedBy>
  <cp:revision>355</cp:revision>
  <dcterms:created xsi:type="dcterms:W3CDTF">2013-06-16T21:48:09Z</dcterms:created>
  <dcterms:modified xsi:type="dcterms:W3CDTF">2018-07-02T20:14:04Z</dcterms:modified>
</cp:coreProperties>
</file>