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1" r:id="rId1"/>
    <p:sldMasterId id="2147483810" r:id="rId2"/>
    <p:sldMasterId id="2147483823" r:id="rId3"/>
  </p:sldMasterIdLst>
  <p:notesMasterIdLst>
    <p:notesMasterId r:id="rId35"/>
  </p:notesMasterIdLst>
  <p:handoutMasterIdLst>
    <p:handoutMasterId r:id="rId36"/>
  </p:handoutMasterIdLst>
  <p:sldIdLst>
    <p:sldId id="265" r:id="rId4"/>
    <p:sldId id="431" r:id="rId5"/>
    <p:sldId id="258" r:id="rId6"/>
    <p:sldId id="271" r:id="rId7"/>
    <p:sldId id="301" r:id="rId8"/>
    <p:sldId id="302" r:id="rId9"/>
    <p:sldId id="297" r:id="rId10"/>
    <p:sldId id="298" r:id="rId11"/>
    <p:sldId id="303" r:id="rId12"/>
    <p:sldId id="432" r:id="rId13"/>
    <p:sldId id="300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7" r:id="rId27"/>
    <p:sldId id="288" r:id="rId28"/>
    <p:sldId id="289" r:id="rId29"/>
    <p:sldId id="421" r:id="rId30"/>
    <p:sldId id="291" r:id="rId31"/>
    <p:sldId id="292" r:id="rId32"/>
    <p:sldId id="293" r:id="rId33"/>
    <p:sldId id="443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2" userDrawn="1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A2B6"/>
    <a:srgbClr val="78B929"/>
    <a:srgbClr val="2076CD"/>
    <a:srgbClr val="62259F"/>
    <a:srgbClr val="4E0E8C"/>
    <a:srgbClr val="31A7EA"/>
    <a:srgbClr val="3592DF"/>
    <a:srgbClr val="31A7E9"/>
    <a:srgbClr val="1C7ECC"/>
    <a:srgbClr val="295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37"/>
    <p:restoredTop sz="72377"/>
  </p:normalViewPr>
  <p:slideViewPr>
    <p:cSldViewPr snapToObjects="1" showGuides="1">
      <p:cViewPr varScale="1">
        <p:scale>
          <a:sx n="105" d="100"/>
          <a:sy n="105" d="100"/>
        </p:scale>
        <p:origin x="1152" y="184"/>
      </p:cViewPr>
      <p:guideLst>
        <p:guide orient="horz" pos="1212"/>
        <p:guide pos="3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21" d="100"/>
          <a:sy n="121" d="100"/>
        </p:scale>
        <p:origin x="321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6153DE-34F5-6044-9DB6-317FC663DC00}" type="doc">
      <dgm:prSet loTypeId="urn:microsoft.com/office/officeart/2005/8/layout/radial4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31749B09-2BA0-9E41-9D68-A0CD5250EF69}" type="pres">
      <dgm:prSet presAssocID="{F66153DE-34F5-6044-9DB6-317FC663DC0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AB535231-908C-CF4A-AFC7-0C0BBE4A8D3B}" type="presOf" srcId="{F66153DE-34F5-6044-9DB6-317FC663DC00}" destId="{31749B09-2BA0-9E41-9D68-A0CD5250EF69}" srcOrd="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FBFE-1AF6-B848-8612-E040A05E8B28}" type="datetime1">
              <a:rPr lang="en-US" smtClean="0">
                <a:latin typeface="Helvetica Neue Medium" panose="02000503000000020004" pitchFamily="2" charset="0"/>
              </a:rPr>
              <a:pPr/>
              <a:t>6/12/18</a:t>
            </a:fld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>
                <a:latin typeface="Helvetica Neue Medium" panose="02000503000000020004" pitchFamily="2" charset="0"/>
              </a:rPr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5A22D-D942-9C46-99E7-4370FE3232FE}" type="slidenum">
              <a:rPr lang="en-US" smtClean="0">
                <a:latin typeface="Helvetica Neue Medium" panose="02000503000000020004" pitchFamily="2" charset="0"/>
              </a:rPr>
              <a:pPr/>
              <a:t>‹#›</a:t>
            </a:fld>
            <a:endParaRPr lang="en-US" dirty="0">
              <a:latin typeface="Helvetica Neue Medium" panose="02000503000000020004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4BD6E73F-CE99-B541-A3E3-0916A80BD4BF}" type="datetime1">
              <a:rPr lang="en-US" smtClean="0"/>
              <a:pPr/>
              <a:t>6/12/18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747A97BE-849C-DB4E-8F24-70A03BAE3C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A1EFF-6B89-C844-9E16-88A0CCCC1A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817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FF6600"/>
                </a:solidFill>
              </a:rPr>
              <a:t>R</a:t>
            </a:r>
            <a:r>
              <a:rPr lang="en-US" sz="1200" dirty="0">
                <a:solidFill>
                  <a:srgbClr val="FF6600"/>
                </a:solidFill>
              </a:rPr>
              <a:t>eflection </a:t>
            </a:r>
            <a:r>
              <a:rPr lang="en-US" sz="1400" dirty="0"/>
              <a:t>on the purpose, principles, and method of Scouting</a:t>
            </a:r>
          </a:p>
          <a:p>
            <a:pPr indent="0">
              <a:lnSpc>
                <a:spcPct val="110000"/>
              </a:lnSpc>
            </a:pPr>
            <a:r>
              <a:rPr lang="en-US" sz="1200" b="1" dirty="0">
                <a:solidFill>
                  <a:srgbClr val="FF6600"/>
                </a:solidFill>
              </a:rPr>
              <a:t>A</a:t>
            </a:r>
            <a:r>
              <a:rPr lang="en-US" sz="1200" dirty="0">
                <a:solidFill>
                  <a:srgbClr val="FF6600"/>
                </a:solidFill>
              </a:rPr>
              <a:t>nalysis</a:t>
            </a:r>
            <a:r>
              <a:rPr lang="en-US" sz="1200" dirty="0"/>
              <a:t> of recent trends in the needs and interests of young people, as well as the society in which they live</a:t>
            </a:r>
          </a:p>
          <a:p>
            <a:pPr indent="0">
              <a:lnSpc>
                <a:spcPct val="110000"/>
              </a:lnSpc>
            </a:pPr>
            <a:r>
              <a:rPr lang="en-US" sz="1200" b="1" dirty="0">
                <a:solidFill>
                  <a:srgbClr val="FF6600"/>
                </a:solidFill>
              </a:rPr>
              <a:t>C</a:t>
            </a:r>
            <a:r>
              <a:rPr lang="en-US" sz="1200" dirty="0">
                <a:solidFill>
                  <a:srgbClr val="FF6600"/>
                </a:solidFill>
              </a:rPr>
              <a:t>onsideration</a:t>
            </a:r>
            <a:r>
              <a:rPr lang="en-US" sz="1200" dirty="0"/>
              <a:t> of the aims, objectives and priorities of the NSO</a:t>
            </a:r>
          </a:p>
          <a:p>
            <a:pPr indent="0">
              <a:lnSpc>
                <a:spcPct val="110000"/>
              </a:lnSpc>
            </a:pPr>
            <a:r>
              <a:rPr lang="en-US" sz="1200" b="1" dirty="0">
                <a:solidFill>
                  <a:srgbClr val="FF6600"/>
                </a:solidFill>
              </a:rPr>
              <a:t>E</a:t>
            </a:r>
            <a:r>
              <a:rPr lang="en-US" sz="1200" dirty="0">
                <a:solidFill>
                  <a:srgbClr val="FF6600"/>
                </a:solidFill>
              </a:rPr>
              <a:t>valuation </a:t>
            </a:r>
            <a:r>
              <a:rPr lang="en-US" sz="1200" dirty="0"/>
              <a:t>of practical experience with the current Youth </a:t>
            </a:r>
            <a:r>
              <a:rPr lang="en-US" sz="1200" dirty="0" err="1"/>
              <a:t>Programme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01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Diamond: the diamond of </a:t>
            </a:r>
            <a:r>
              <a:rPr lang="en-GB" dirty="0" err="1"/>
              <a:t>Scoutign</a:t>
            </a:r>
            <a:r>
              <a:rPr lang="en-GB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77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674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The strategy document provides clarity on the priorities and purposes of WOSM (World and Regional) CSE activities. It also aims to provide a framework for NSOs on core issues such a brand, core messages and key activities that will </a:t>
            </a:r>
            <a:r>
              <a:rPr lang="en-US" sz="1200" dirty="0" err="1">
                <a:solidFill>
                  <a:schemeClr val="bg1"/>
                </a:solidFill>
              </a:rPr>
              <a:t>maximise</a:t>
            </a:r>
            <a:r>
              <a:rPr lang="en-US" sz="1200" dirty="0">
                <a:solidFill>
                  <a:schemeClr val="bg1"/>
                </a:solidFill>
              </a:rPr>
              <a:t> impact with limited resources.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F11AB-9CB1-FF48-9BE2-EB1B28BAFC76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624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0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Y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© World Scout Bureau Inc. </a:t>
            </a: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7CED45-16DD-A247-8780-00BD449BC9D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768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1162030"/>
            <a:ext cx="8305800" cy="1343656"/>
          </a:xfrm>
          <a:prstGeom prst="rect">
            <a:avLst/>
          </a:prstGeom>
        </p:spPr>
        <p:txBody>
          <a:bodyPr anchor="ctr" anchorCtr="0"/>
          <a:lstStyle>
            <a:lvl1pPr algn="ctr">
              <a:spcAft>
                <a:spcPts val="0"/>
              </a:spcAft>
              <a:defRPr sz="3600" b="0" i="0" cap="none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2931790"/>
            <a:ext cx="8153400" cy="416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428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787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7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595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1"/>
          <p:cNvSpPr>
            <a:spLocks noGrp="1"/>
          </p:cNvSpPr>
          <p:nvPr>
            <p:ph type="title" hasCustomPrompt="1"/>
          </p:nvPr>
        </p:nvSpPr>
        <p:spPr>
          <a:xfrm>
            <a:off x="1676399" y="2343150"/>
            <a:ext cx="6934200" cy="914401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fr-CH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</a:t>
            </a:r>
            <a:b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Always use as 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last slide 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773737" y="3943350"/>
            <a:ext cx="23034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689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p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599" y="1"/>
            <a:ext cx="8689975" cy="688181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52525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2" y="4900760"/>
            <a:ext cx="8731737" cy="158662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100" baseline="0">
                <a:solidFill>
                  <a:schemeClr val="bg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Footer test placeholder</a:t>
            </a:r>
          </a:p>
        </p:txBody>
      </p:sp>
    </p:spTree>
    <p:extLst>
      <p:ext uri="{BB962C8B-B14F-4D97-AF65-F5344CB8AC3E}">
        <p14:creationId xmlns:p14="http://schemas.microsoft.com/office/powerpoint/2010/main" val="671700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047750"/>
            <a:ext cx="3886200" cy="833178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1047750"/>
            <a:ext cx="3886200" cy="833438"/>
          </a:xfrm>
          <a:prstGeom prst="rect">
            <a:avLst/>
          </a:prstGeom>
        </p:spPr>
        <p:txBody>
          <a:bodyPr vert="horz" wrap="square" anchor="t"/>
          <a:lstStyle>
            <a:lvl1pPr marL="0" indent="-457200">
              <a:spcBef>
                <a:spcPts val="0"/>
              </a:spcBef>
              <a:buFont typeface="Arial"/>
              <a:buNone/>
              <a:defRPr sz="2400"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pPr lvl="0"/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3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7620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B6C945F7-6C64-1E4A-8BA6-40D142064810}" type="datetime1">
              <a:rPr lang="en-US" smtClean="0"/>
              <a:pPr/>
              <a:t>6/12/18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02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09750"/>
            <a:ext cx="8153400" cy="2971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05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276350"/>
            <a:ext cx="8153400" cy="3048000"/>
          </a:xfrm>
          <a:prstGeom prst="rect">
            <a:avLst/>
          </a:prstGeom>
        </p:spPr>
        <p:txBody>
          <a:bodyPr anchor="ctr"/>
          <a:lstStyle>
            <a:lvl1pPr algn="ctr">
              <a:spcAft>
                <a:spcPts val="0"/>
              </a:spcAft>
              <a:defRPr sz="3200" b="0" i="0" baseline="0"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7F8A7443-7A16-ED4F-B270-4DB807D057B1}" type="datetime1">
              <a:rPr lang="en-US" smtClean="0"/>
              <a:pPr/>
              <a:t>6/12/18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1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7534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89534"/>
            <a:ext cx="8153400" cy="2766392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0D8DB98-725D-9E48-85D9-67C5D77CFB2B}" type="datetime1">
              <a:rPr lang="en-US" smtClean="0"/>
              <a:pPr/>
              <a:t>6/12/18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2800350"/>
            <a:ext cx="3124200" cy="5847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886200" y="1809750"/>
            <a:ext cx="4800600" cy="2971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346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305800" cy="609600"/>
          </a:xfrm>
          <a:prstGeom prst="rect">
            <a:avLst/>
          </a:prstGeom>
        </p:spPr>
        <p:txBody>
          <a:bodyPr lIns="0" rIns="0" anchor="t"/>
          <a:lstStyle>
            <a:lvl1pPr algn="l">
              <a:lnSpc>
                <a:spcPct val="100000"/>
              </a:lnSpc>
              <a:defRPr sz="2400" b="0" i="0" baseline="0"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C7C552E3-2BB4-154A-B654-AFA01D184FE8}" type="datetime1">
              <a:rPr lang="en-US" smtClean="0"/>
              <a:pPr/>
              <a:t>6/12/18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9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5DC08E2B-07B6-9B46-A912-72E4A6F39A13}" type="datetime1">
              <a:rPr lang="en-US" smtClean="0"/>
              <a:pPr/>
              <a:t>6/12/18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00600" y="1123950"/>
            <a:ext cx="38862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276350"/>
            <a:ext cx="3962400" cy="2895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6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00600" y="2190750"/>
            <a:ext cx="3886200" cy="2590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341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53EE13CC-06FC-7D42-871B-0440A4F4488E}" type="datetime1">
              <a:rPr lang="en-US" smtClean="0"/>
              <a:pPr/>
              <a:t>6/12/18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00600" y="1123950"/>
            <a:ext cx="38862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800600" y="2190750"/>
            <a:ext cx="3886199" cy="2286000"/>
          </a:xfrm>
          <a:prstGeom prst="rect">
            <a:avLst/>
          </a:prstGeom>
          <a:effectLst/>
        </p:spPr>
        <p:txBody>
          <a:bodyPr vert="horz" lIns="0" tIns="45720" rIns="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276350"/>
            <a:ext cx="3962400" cy="2895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6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008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67200" y="1352550"/>
            <a:ext cx="4419599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2438400" y="12001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438400" y="30289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533400" y="30289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643449"/>
            <a:ext cx="1752600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4267200" y="2419350"/>
            <a:ext cx="4419600" cy="2362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51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8000" y="1809750"/>
            <a:ext cx="1828799" cy="1752600"/>
          </a:xfrm>
          <a:prstGeom prst="rect">
            <a:avLst/>
          </a:prstGeom>
          <a:effectLst/>
        </p:spPr>
        <p:txBody>
          <a:bodyPr vert="horz" lIns="0" tIns="45720" rIns="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16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7335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667000" y="17335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800600" y="11239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3400" y="3867150"/>
            <a:ext cx="56388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ctr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83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5412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9E4A3F5B-029D-954C-8D39-C15429DF5942}" type="datetime1">
              <a:rPr lang="en-US" smtClean="0"/>
              <a:pPr/>
              <a:t>6/12/18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54120"/>
            <a:ext cx="2133600" cy="208430"/>
          </a:xfrm>
        </p:spPr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908329"/>
            <a:ext cx="6324600" cy="64462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</p:spTree>
    <p:extLst>
      <p:ext uri="{BB962C8B-B14F-4D97-AF65-F5344CB8AC3E}">
        <p14:creationId xmlns:p14="http://schemas.microsoft.com/office/powerpoint/2010/main" val="200967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10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581151"/>
            <a:ext cx="8305800" cy="1343656"/>
          </a:xfrm>
          <a:prstGeom prst="rect">
            <a:avLst/>
          </a:prstGeom>
        </p:spPr>
        <p:txBody>
          <a:bodyPr anchor="ctr" anchorCtr="0"/>
          <a:lstStyle>
            <a:lvl1pPr algn="ctr">
              <a:spcAft>
                <a:spcPts val="0"/>
              </a:spcAft>
              <a:defRPr sz="3600" b="1" cap="none" baseline="0">
                <a:solidFill>
                  <a:schemeClr val="tx2"/>
                </a:solidFill>
                <a:effectLst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350911"/>
            <a:ext cx="8153400" cy="416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ECBB9CC4-45DC-244C-8793-B9C95370924B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03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047750"/>
            <a:ext cx="3886200" cy="833178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0D9B8E33-453D-6C4F-95B3-5387C50D32C9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1047750"/>
            <a:ext cx="3886200" cy="833438"/>
          </a:xfrm>
          <a:prstGeom prst="rect">
            <a:avLst/>
          </a:prstGeom>
        </p:spPr>
        <p:txBody>
          <a:bodyPr vert="horz" wrap="square" anchor="t"/>
          <a:lstStyle>
            <a:lvl1pPr marL="0" indent="-457200">
              <a:spcBef>
                <a:spcPts val="0"/>
              </a:spcBef>
              <a:buFont typeface="Arial"/>
              <a:buNone/>
              <a:defRPr sz="2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0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547664" y="3507854"/>
            <a:ext cx="6324600" cy="64462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7620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B6C945F7-6C64-1E4A-8BA6-40D142064810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913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09750"/>
            <a:ext cx="8153400" cy="2971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075E0943-9BE5-5142-A467-257385665D5E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8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276350"/>
            <a:ext cx="8153400" cy="3048000"/>
          </a:xfrm>
          <a:prstGeom prst="rect">
            <a:avLst/>
          </a:prstGeom>
        </p:spPr>
        <p:txBody>
          <a:bodyPr anchor="ctr"/>
          <a:lstStyle>
            <a:lvl1pPr algn="ctr">
              <a:spcAft>
                <a:spcPts val="0"/>
              </a:spcAft>
              <a:defRPr sz="3200" baseline="0"/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7F8A7443-7A16-ED4F-B270-4DB807D057B1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76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00D8DB98-725D-9E48-85D9-67C5D77CFB2B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2800350"/>
            <a:ext cx="3124200" cy="5847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886200" y="1809750"/>
            <a:ext cx="4800600" cy="2971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33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305800" cy="609600"/>
          </a:xfrm>
          <a:prstGeom prst="rect">
            <a:avLst/>
          </a:prstGeom>
        </p:spPr>
        <p:txBody>
          <a:bodyPr lIns="0" rIns="0" anchor="t"/>
          <a:lstStyle>
            <a:lvl1pPr algn="l">
              <a:lnSpc>
                <a:spcPct val="100000"/>
              </a:lnSpc>
              <a:defRPr sz="2400" b="1" baseline="0"/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C7C552E3-2BB4-154A-B654-AFA01D184FE8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6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5DC08E2B-07B6-9B46-A912-72E4A6F39A13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00600" y="1123950"/>
            <a:ext cx="38862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276350"/>
            <a:ext cx="3962400" cy="2895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6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00600" y="2190750"/>
            <a:ext cx="3886200" cy="2590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576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53EE13CC-06FC-7D42-871B-0440A4F4488E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00600" y="1123950"/>
            <a:ext cx="38862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800600" y="2190750"/>
            <a:ext cx="3886199" cy="2286000"/>
          </a:xfrm>
          <a:prstGeom prst="rect">
            <a:avLst/>
          </a:prstGeom>
          <a:effectLst/>
        </p:spPr>
        <p:txBody>
          <a:bodyPr vert="horz" lIns="0" tIns="45720" rIns="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276350"/>
            <a:ext cx="3962400" cy="2895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6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793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67200" y="1352550"/>
            <a:ext cx="4419599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2438400" y="12001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438400" y="30289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533400" y="30289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643449"/>
            <a:ext cx="1752600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4267200" y="2419350"/>
            <a:ext cx="4419600" cy="2362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449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8000" y="1809750"/>
            <a:ext cx="1828799" cy="1752600"/>
          </a:xfrm>
          <a:prstGeom prst="rect">
            <a:avLst/>
          </a:prstGeom>
          <a:effectLst/>
        </p:spPr>
        <p:txBody>
          <a:bodyPr vert="horz" lIns="0" tIns="45720" rIns="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16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7335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667000" y="17335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800600" y="11239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3400" y="3867150"/>
            <a:ext cx="56388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ctr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227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80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/>
          <a:p>
            <a:fld id="{68E1BE7D-E85F-C949-88A0-1704BAE10D9D}" type="datetime1">
              <a:rPr lang="en-US" smtClean="0"/>
              <a:pPr/>
              <a:t>6/12/18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09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305800" cy="609600"/>
          </a:xfrm>
          <a:prstGeom prst="rect">
            <a:avLst/>
          </a:prstGeom>
        </p:spPr>
        <p:txBody>
          <a:bodyPr lIns="0" rIns="0" anchor="t"/>
          <a:lstStyle>
            <a:lvl1pPr algn="l">
              <a:lnSpc>
                <a:spcPct val="100000"/>
              </a:lnSpc>
              <a:defRPr sz="2400" b="1" baseline="0"/>
            </a:lvl1pPr>
          </a:lstStyle>
          <a:p>
            <a:r>
              <a:rPr lang="fr-FR"/>
              <a:t>Cliquez pour modifier le style du titre</a:t>
            </a:r>
            <a:endParaRPr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CAF19-29A8-8D47-817A-07466F50DCB0}" type="datetime1">
              <a:rPr lang="en-US" smtClean="0"/>
              <a:t>6/12/18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World Scout Bureau Inc.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532DA-33F2-46A5-BE2E-EC092F420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6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53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200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97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60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3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chemeClr val="bg2">
                <a:tint val="10000"/>
                <a:alpha val="80000"/>
                <a:satMod val="300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3" r:id="rId2"/>
    <p:sldLayoutId id="2147483742" r:id="rId3"/>
    <p:sldLayoutId id="2147483758" r:id="rId4"/>
    <p:sldLayoutId id="2147483793" r:id="rId5"/>
    <p:sldLayoutId id="2147483796" r:id="rId6"/>
    <p:sldLayoutId id="2147483797" r:id="rId7"/>
    <p:sldLayoutId id="2147483800" r:id="rId8"/>
    <p:sldLayoutId id="2147483801" r:id="rId9"/>
    <p:sldLayoutId id="2147483802" r:id="rId10"/>
    <p:sldLayoutId id="2147483804" r:id="rId11"/>
    <p:sldLayoutId id="2147483805" r:id="rId12"/>
    <p:sldLayoutId id="2147483806" r:id="rId13"/>
    <p:sldLayoutId id="2147483808" r:id="rId14"/>
    <p:sldLayoutId id="2147483809" r:id="rId1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800"/>
        </a:spcAft>
        <a:buNone/>
        <a:defRPr sz="2400" b="1" kern="1200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1600" b="1" kern="1200" cap="none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950"/>
            <a:ext cx="2133600" cy="208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700" b="0" i="0" kern="1200">
                <a:solidFill>
                  <a:schemeClr val="bg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74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800"/>
        </a:spcAft>
        <a:buNone/>
        <a:defRPr sz="2400" b="1" kern="1200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1600" b="1" kern="1200" cap="none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chemeClr val="bg2">
                <a:tint val="10000"/>
                <a:alpha val="80000"/>
                <a:satMod val="300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950"/>
            <a:ext cx="2133600" cy="208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7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8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800"/>
        </a:spcAft>
        <a:buNone/>
        <a:defRPr sz="2400" b="1" kern="1200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1600" b="1" kern="1200" cap="none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4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openxmlformats.org/officeDocument/2006/relationships/diagramColors" Target="../diagrams/colors1.xml"/><Relationship Id="rId12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png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09915-6E9B-2F4F-A5DE-5DBC83DF50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933950"/>
            <a:ext cx="2133600" cy="20796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02A45-47BF-984A-A12C-FE3DF6400CA5}" type="slidenum">
              <a:rPr kumimoji="0" lang="en-US" sz="70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7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729AEF7-F68A-054A-B501-2A09065086C3}"/>
              </a:ext>
            </a:extLst>
          </p:cNvPr>
          <p:cNvSpPr txBox="1">
            <a:spLocks/>
          </p:cNvSpPr>
          <p:nvPr/>
        </p:nvSpPr>
        <p:spPr>
          <a:xfrm>
            <a:off x="533400" y="2390285"/>
            <a:ext cx="3244814" cy="785242"/>
          </a:xfrm>
          <a:prstGeom prst="rect">
            <a:avLst/>
          </a:prstGeom>
        </p:spPr>
        <p:txBody>
          <a:bodyPr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Key Principles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for the Youth </a:t>
            </a:r>
            <a:r>
              <a:rPr kumimoji="0" lang="en-US" sz="3200" b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Programme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8" name="Picture 7" descr="SCT_Logo_EN_rgb_co.png">
            <a:extLst>
              <a:ext uri="{FF2B5EF4-FFF2-40B4-BE49-F238E27FC236}">
                <a16:creationId xmlns:a16="http://schemas.microsoft.com/office/drawing/2014/main" id="{F90C2E18-CB6A-944A-B98B-872E447F6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6C10D6-D03A-2642-B646-24DAF880FD19}"/>
              </a:ext>
            </a:extLst>
          </p:cNvPr>
          <p:cNvSpPr/>
          <p:nvPr/>
        </p:nvSpPr>
        <p:spPr>
          <a:xfrm>
            <a:off x="3967730" y="0"/>
            <a:ext cx="5211044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1F9F64-6992-774A-B986-1C8C368F3B7F}"/>
              </a:ext>
            </a:extLst>
          </p:cNvPr>
          <p:cNvSpPr txBox="1"/>
          <p:nvPr/>
        </p:nvSpPr>
        <p:spPr>
          <a:xfrm>
            <a:off x="3967730" y="835527"/>
            <a:ext cx="5402338" cy="4679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2900" marR="0" lvl="0" indent="-342900" algn="l" defTabSz="457200" rtl="0" eaLnBrk="1" fontAlgn="auto" latinLnBrk="0" hangingPunct="1">
              <a:lnSpc>
                <a:spcPts val="2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Have young people at its</a:t>
            </a:r>
            <a:r>
              <a:rPr kumimoji="0" lang="en-US" sz="240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centre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  <a:p>
            <a:pPr marL="162900" marR="0" lvl="0" indent="-342900" algn="l" defTabSz="457200" rtl="0" eaLnBrk="1" fontAlgn="auto" latinLnBrk="0" hangingPunct="1">
              <a:lnSpc>
                <a:spcPts val="2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Be about Education</a:t>
            </a:r>
          </a:p>
          <a:p>
            <a:pPr marL="162900" marR="0" lvl="0" indent="-342900" algn="l" defTabSz="457200" rtl="0" eaLnBrk="1" fontAlgn="auto" latinLnBrk="0" hangingPunct="1">
              <a:lnSpc>
                <a:spcPts val="2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Develop Active Citizens</a:t>
            </a:r>
          </a:p>
          <a:p>
            <a:pPr marL="162900" marR="0" lvl="0" indent="-342900" algn="l" defTabSz="457200" rtl="0" eaLnBrk="1" fontAlgn="auto" latinLnBrk="0" hangingPunct="1">
              <a:lnSpc>
                <a:spcPts val="2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Be locally adapted and  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  globally united</a:t>
            </a:r>
          </a:p>
          <a:p>
            <a:pPr marL="162900" marR="0" lvl="0" indent="-342900" algn="l" defTabSz="457200" rtl="0" eaLnBrk="1" fontAlgn="auto" latinLnBrk="0" hangingPunct="1">
              <a:lnSpc>
                <a:spcPts val="2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Be up-to-date and relevant</a:t>
            </a:r>
          </a:p>
          <a:p>
            <a:pPr marL="162900" marR="0" lvl="0" indent="-342900" algn="l" defTabSz="457200" rtl="0" eaLnBrk="1" fontAlgn="auto" latinLnBrk="0" hangingPunct="1">
              <a:lnSpc>
                <a:spcPts val="2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Be open to all</a:t>
            </a:r>
          </a:p>
          <a:p>
            <a:pPr marL="162900" marR="0" lvl="0" indent="-342900" algn="l" defTabSz="457200" rtl="0" eaLnBrk="1" fontAlgn="auto" latinLnBrk="0" hangingPunct="1">
              <a:lnSpc>
                <a:spcPts val="2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Be attractive, challenging,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  and</a:t>
            </a:r>
            <a:r>
              <a:rPr kumimoji="0" lang="en-US" sz="240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meaningful</a:t>
            </a:r>
          </a:p>
          <a:p>
            <a:pPr marL="162900" marR="0" lvl="0" indent="-342900" algn="l" defTabSz="457200" rtl="0" eaLnBrk="1" fontAlgn="auto" latinLnBrk="0" hangingPunct="1">
              <a:lnSpc>
                <a:spcPts val="2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  <a:p>
            <a:pPr marL="162900" marR="0" lvl="0" indent="-342900" algn="l" defTabSz="457200" rtl="0" eaLnBrk="1" fontAlgn="auto" latinLnBrk="0" hangingPunct="1">
              <a:lnSpc>
                <a:spcPts val="2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  <a:p>
            <a:pPr marL="162900" marR="0" lvl="0" indent="-342900" algn="l" defTabSz="457200" rtl="0" eaLnBrk="1" fontAlgn="auto" latinLnBrk="0" hangingPunct="1">
              <a:lnSpc>
                <a:spcPts val="2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7F6750-B2F3-E845-8DB6-0396128FEAC1}"/>
              </a:ext>
            </a:extLst>
          </p:cNvPr>
          <p:cNvSpPr txBox="1"/>
          <p:nvPr/>
        </p:nvSpPr>
        <p:spPr>
          <a:xfrm>
            <a:off x="374300" y="548355"/>
            <a:ext cx="11689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6267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73F8AF-30BF-B449-A85E-6074A9014E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272105"/>
            <a:ext cx="4931623" cy="4675909"/>
          </a:xfrm>
          <a:prstGeom prst="rect">
            <a:avLst/>
          </a:prstGeom>
        </p:spPr>
      </p:pic>
      <p:pic>
        <p:nvPicPr>
          <p:cNvPr id="5" name="Picture 4" descr="SCT_Logo_EN_rgb_co.png">
            <a:extLst>
              <a:ext uri="{FF2B5EF4-FFF2-40B4-BE49-F238E27FC236}">
                <a16:creationId xmlns:a16="http://schemas.microsoft.com/office/drawing/2014/main" id="{08BE27CD-511F-0842-B249-BB5D331E55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625F48-1648-094F-BA13-3C906E640AA0}"/>
              </a:ext>
            </a:extLst>
          </p:cNvPr>
          <p:cNvSpPr txBox="1"/>
          <p:nvPr/>
        </p:nvSpPr>
        <p:spPr>
          <a:xfrm>
            <a:off x="5652120" y="2194560"/>
            <a:ext cx="1554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RAP</a:t>
            </a:r>
          </a:p>
        </p:txBody>
      </p:sp>
    </p:spTree>
    <p:extLst>
      <p:ext uri="{BB962C8B-B14F-4D97-AF65-F5344CB8AC3E}">
        <p14:creationId xmlns:p14="http://schemas.microsoft.com/office/powerpoint/2010/main" val="3982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4CA2A72-9879-3342-8151-F559FAAB4F37}"/>
              </a:ext>
            </a:extLst>
          </p:cNvPr>
          <p:cNvSpPr/>
          <p:nvPr/>
        </p:nvSpPr>
        <p:spPr>
          <a:xfrm>
            <a:off x="5598816" y="249375"/>
            <a:ext cx="3437679" cy="69158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271517-E028-B246-B3C4-C3101AE804BE}"/>
              </a:ext>
            </a:extLst>
          </p:cNvPr>
          <p:cNvSpPr/>
          <p:nvPr/>
        </p:nvSpPr>
        <p:spPr>
          <a:xfrm>
            <a:off x="5598816" y="1851670"/>
            <a:ext cx="3437679" cy="69158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1F40D0-BE04-CF4A-8AA4-760C4C19C7FB}"/>
              </a:ext>
            </a:extLst>
          </p:cNvPr>
          <p:cNvSpPr/>
          <p:nvPr/>
        </p:nvSpPr>
        <p:spPr>
          <a:xfrm>
            <a:off x="5598816" y="1064187"/>
            <a:ext cx="3437679" cy="69158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91CABC-49CD-FB44-88A4-BD9230A095B4}"/>
              </a:ext>
            </a:extLst>
          </p:cNvPr>
          <p:cNvSpPr/>
          <p:nvPr/>
        </p:nvSpPr>
        <p:spPr>
          <a:xfrm>
            <a:off x="5598816" y="2659472"/>
            <a:ext cx="3437679" cy="69158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14D3F7-CC02-3344-B4A1-4572828724F2}"/>
              </a:ext>
            </a:extLst>
          </p:cNvPr>
          <p:cNvSpPr/>
          <p:nvPr/>
        </p:nvSpPr>
        <p:spPr>
          <a:xfrm>
            <a:off x="5598816" y="3446955"/>
            <a:ext cx="3437679" cy="6915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9CA32B-7690-9249-A813-7A42BE1C6D60}"/>
              </a:ext>
            </a:extLst>
          </p:cNvPr>
          <p:cNvSpPr/>
          <p:nvPr/>
        </p:nvSpPr>
        <p:spPr>
          <a:xfrm>
            <a:off x="5598816" y="4254757"/>
            <a:ext cx="3437679" cy="6915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995936" y="294176"/>
            <a:ext cx="18665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x-none" sz="16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World </a:t>
            </a:r>
            <a:r>
              <a:rPr lang="fr-FR" altLang="x-none" sz="1600" b="1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Level</a:t>
            </a:r>
            <a:endParaRPr lang="fr-FR" altLang="x-none" sz="1600" b="1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fr-FR" altLang="x-none" sz="16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Niveau Mondial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923928" y="2707055"/>
            <a:ext cx="1901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x-none" sz="1600" b="1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County</a:t>
            </a:r>
            <a:r>
              <a:rPr lang="fr-FR" altLang="x-none" sz="16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, district</a:t>
            </a:r>
          </a:p>
          <a:p>
            <a:r>
              <a:rPr lang="fr-FR" altLang="x-none" sz="16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Région, district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941608" y="1482919"/>
            <a:ext cx="19265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x-none" sz="16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National </a:t>
            </a:r>
            <a:r>
              <a:rPr lang="fr-FR" altLang="x-none" sz="1600" b="1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Level</a:t>
            </a:r>
            <a:endParaRPr lang="fr-FR" altLang="x-none" sz="1600" b="1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fr-FR" altLang="x-none" sz="16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Niveau National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995936" y="3859183"/>
            <a:ext cx="18665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x-none" sz="16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Local Group</a:t>
            </a:r>
          </a:p>
          <a:p>
            <a:r>
              <a:rPr lang="fr-FR" altLang="x-none" sz="16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Groupe local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652119" y="371440"/>
            <a:ext cx="19685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x-none" sz="1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Fundamentals</a:t>
            </a:r>
          </a:p>
          <a:p>
            <a:r>
              <a:rPr lang="fr-FR" altLang="x-none" sz="1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Fondamentaux </a:t>
            </a:r>
            <a:endParaRPr lang="fr-FR" altLang="x-none" sz="1400" b="0" dirty="0">
              <a:solidFill>
                <a:schemeClr val="bg1"/>
              </a:solidFill>
              <a:latin typeface="CB Futura CondensedBold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652120" y="1131590"/>
            <a:ext cx="34918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x-none" sz="14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Needs</a:t>
            </a:r>
            <a:r>
              <a:rPr lang="fr-FR" altLang="x-none" sz="1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and aspirations of </a:t>
            </a:r>
            <a:r>
              <a:rPr lang="fr-FR" altLang="x-none" sz="14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young</a:t>
            </a:r>
            <a:r>
              <a:rPr lang="fr-FR" altLang="x-none" sz="1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people</a:t>
            </a:r>
          </a:p>
          <a:p>
            <a:r>
              <a:rPr lang="fr-FR" altLang="x-none" sz="1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Besoins et aspirations des jeunes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652119" y="1923678"/>
            <a:ext cx="28661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x-none" sz="1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Programme </a:t>
            </a:r>
            <a:r>
              <a:rPr lang="fr-FR" altLang="x-none" sz="14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Development</a:t>
            </a:r>
            <a:endParaRPr lang="fr-FR" altLang="x-none" sz="1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fr-FR" altLang="x-none" sz="1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Développement du programme</a:t>
            </a:r>
            <a:endParaRPr lang="fr-FR" altLang="x-none" sz="1400" b="0" dirty="0">
              <a:solidFill>
                <a:schemeClr val="bg1"/>
              </a:solidFill>
              <a:latin typeface="CB Futura CondensedBold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5652120" y="2715766"/>
            <a:ext cx="36008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x-none" sz="14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Youth</a:t>
            </a:r>
            <a:r>
              <a:rPr lang="fr-FR" altLang="x-none" sz="1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Programme </a:t>
            </a:r>
            <a:r>
              <a:rPr lang="fr-FR" altLang="x-none" sz="14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Dissemination</a:t>
            </a:r>
            <a:endParaRPr lang="fr-FR" altLang="x-none" sz="1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fr-FR" altLang="x-none" sz="1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Diffusion du programme</a:t>
            </a:r>
            <a:endParaRPr lang="fr-FR" altLang="x-none" sz="1400" b="0" dirty="0">
              <a:solidFill>
                <a:schemeClr val="bg1"/>
              </a:solidFill>
              <a:latin typeface="CB Futura CondensedBold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5652120" y="3507854"/>
            <a:ext cx="34886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x-none" sz="14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Needs</a:t>
            </a:r>
            <a:r>
              <a:rPr lang="fr-FR" altLang="x-none" sz="1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and  aspirations of </a:t>
            </a:r>
            <a:r>
              <a:rPr lang="fr-FR" altLang="x-none" sz="14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young</a:t>
            </a:r>
            <a:r>
              <a:rPr lang="fr-FR" altLang="x-none" sz="1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people</a:t>
            </a:r>
          </a:p>
          <a:p>
            <a:r>
              <a:rPr lang="fr-FR" altLang="x-none" sz="1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Besoins et aspirations des jeunes</a:t>
            </a:r>
            <a:endParaRPr lang="fr-FR" altLang="x-none" sz="1400" b="0" dirty="0">
              <a:solidFill>
                <a:schemeClr val="bg1"/>
              </a:solidFill>
              <a:latin typeface="CB Futura CondensedBold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5652119" y="4352786"/>
            <a:ext cx="35613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x-none" sz="14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Youth</a:t>
            </a:r>
            <a:r>
              <a:rPr lang="fr-FR" altLang="x-none" sz="1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 Programme </a:t>
            </a:r>
            <a:r>
              <a:rPr lang="fr-FR" altLang="x-none" sz="14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Implementation</a:t>
            </a:r>
            <a:endParaRPr lang="fr-FR" altLang="x-none" sz="1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fr-FR" altLang="x-none" sz="1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Mise en œuvre du Programme</a:t>
            </a:r>
            <a:endParaRPr lang="fr-FR" altLang="x-none" sz="1400" b="0" dirty="0">
              <a:solidFill>
                <a:schemeClr val="bg1"/>
              </a:solidFill>
              <a:latin typeface="CB Futura CondensedBold" charset="0"/>
            </a:endParaRPr>
          </a:p>
        </p:txBody>
      </p:sp>
      <p:pic>
        <p:nvPicPr>
          <p:cNvPr id="14" name="Picture 13" descr="SCT_Logo_EN_rgb_co.png">
            <a:extLst>
              <a:ext uri="{FF2B5EF4-FFF2-40B4-BE49-F238E27FC236}">
                <a16:creationId xmlns:a16="http://schemas.microsoft.com/office/drawing/2014/main" id="{70733A30-0121-2C48-BBB1-3B160DB68E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237F7F-B014-3A4F-99CC-04B705BF5141}"/>
              </a:ext>
            </a:extLst>
          </p:cNvPr>
          <p:cNvSpPr txBox="1"/>
          <p:nvPr/>
        </p:nvSpPr>
        <p:spPr>
          <a:xfrm>
            <a:off x="395536" y="997626"/>
            <a:ext cx="32262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32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From the fundamentals to programme implementation</a:t>
            </a:r>
          </a:p>
          <a:p>
            <a:endParaRPr lang="en-GB" sz="3200" b="1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BA1342E1-1D1D-B642-B99A-956496ADF61C}"/>
              </a:ext>
            </a:extLst>
          </p:cNvPr>
          <p:cNvSpPr/>
          <p:nvPr/>
        </p:nvSpPr>
        <p:spPr>
          <a:xfrm>
            <a:off x="3214538" y="3715971"/>
            <a:ext cx="814557" cy="814557"/>
          </a:xfrm>
          <a:prstGeom prst="diamond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96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  <p:bldP spid="24" grpId="0" animBg="1"/>
      <p:bldP spid="23" grpId="0" animBg="1"/>
      <p:bldP spid="21" grpId="0" animBg="1"/>
      <p:bldP spid="3" grpId="0" animBg="1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096" y="3111810"/>
            <a:ext cx="3456384" cy="2520280"/>
          </a:xfrm>
        </p:spPr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</a:rPr>
              <a:t>How to </a:t>
            </a: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use RAP?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</a:rPr>
              <a:pPr/>
              <a:t>13</a:t>
            </a:fld>
            <a:endParaRPr lang="en-US" dirty="0">
              <a:latin typeface="Helvetica Neue Medium" panose="02000503000000020004" pitchFamily="2" charset="0"/>
            </a:endParaRP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id="{0E00CF95-74AE-4848-91F6-ED1138A4CF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1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7A757073-C327-DE4C-A695-48B8C9D38ECA}"/>
              </a:ext>
            </a:extLst>
          </p:cNvPr>
          <p:cNvSpPr/>
          <p:nvPr/>
        </p:nvSpPr>
        <p:spPr>
          <a:xfrm>
            <a:off x="4426246" y="-92546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BC4E3E4-1607-B74A-B4C8-18F8CB20E568}"/>
              </a:ext>
            </a:extLst>
          </p:cNvPr>
          <p:cNvSpPr/>
          <p:nvPr/>
        </p:nvSpPr>
        <p:spPr>
          <a:xfrm>
            <a:off x="5429126" y="2010981"/>
            <a:ext cx="3391346" cy="118830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DEC9700-6982-7645-82A8-D806A00E9013}"/>
              </a:ext>
            </a:extLst>
          </p:cNvPr>
          <p:cNvSpPr/>
          <p:nvPr/>
        </p:nvSpPr>
        <p:spPr>
          <a:xfrm>
            <a:off x="5416229" y="3324235"/>
            <a:ext cx="3391347" cy="5231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D3974E0-856B-CD4A-AE73-E55071CAC25C}"/>
              </a:ext>
            </a:extLst>
          </p:cNvPr>
          <p:cNvSpPr/>
          <p:nvPr/>
        </p:nvSpPr>
        <p:spPr>
          <a:xfrm>
            <a:off x="5429126" y="3943008"/>
            <a:ext cx="3391345" cy="4837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B000BD1-A838-5F47-85AF-EDC523F630E4}"/>
              </a:ext>
            </a:extLst>
          </p:cNvPr>
          <p:cNvSpPr/>
          <p:nvPr/>
        </p:nvSpPr>
        <p:spPr>
          <a:xfrm>
            <a:off x="5416230" y="4522393"/>
            <a:ext cx="3391345" cy="49848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F2344F-A4EB-504D-B234-DE615FBE2130}"/>
              </a:ext>
            </a:extLst>
          </p:cNvPr>
          <p:cNvSpPr/>
          <p:nvPr/>
        </p:nvSpPr>
        <p:spPr>
          <a:xfrm>
            <a:off x="5416229" y="83875"/>
            <a:ext cx="3391347" cy="5231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3C14CB4-C484-B047-9D02-2F9E5C8FBFE4}"/>
              </a:ext>
            </a:extLst>
          </p:cNvPr>
          <p:cNvSpPr/>
          <p:nvPr/>
        </p:nvSpPr>
        <p:spPr>
          <a:xfrm>
            <a:off x="5416230" y="757936"/>
            <a:ext cx="3391345" cy="4837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0F33A2E-2DF7-7942-B529-41B51670DC93}"/>
              </a:ext>
            </a:extLst>
          </p:cNvPr>
          <p:cNvSpPr/>
          <p:nvPr/>
        </p:nvSpPr>
        <p:spPr>
          <a:xfrm>
            <a:off x="5416230" y="1362909"/>
            <a:ext cx="3391345" cy="49848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67194" y="-92546"/>
            <a:ext cx="0" cy="0"/>
          </a:xfrm>
        </p:spPr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167194" y="-92546"/>
            <a:ext cx="0" cy="0"/>
          </a:xfrm>
        </p:spPr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24" name="Text Box 44"/>
          <p:cNvSpPr txBox="1">
            <a:spLocks noChangeArrowheads="1"/>
          </p:cNvSpPr>
          <p:nvPr/>
        </p:nvSpPr>
        <p:spPr bwMode="auto">
          <a:xfrm>
            <a:off x="6457336" y="1387745"/>
            <a:ext cx="12650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x-none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Activities</a:t>
            </a:r>
            <a:endParaRPr lang="fr-FR" altLang="x-none" sz="20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5721683" y="807464"/>
            <a:ext cx="27363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060000"/>
                </a:solidFill>
              </a:defRPr>
            </a:lvl1pPr>
          </a:lstStyle>
          <a:p>
            <a:r>
              <a:rPr lang="fr-FR" altLang="x-none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Section </a:t>
            </a:r>
            <a:r>
              <a:rPr lang="fr-FR" altLang="x-none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methods</a:t>
            </a:r>
            <a:endParaRPr lang="fr-FR" altLang="x-none" sz="20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5492114" y="166329"/>
            <a:ext cx="31955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x-none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Progressive </a:t>
            </a:r>
            <a:r>
              <a:rPr lang="fr-FR" altLang="x-none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scheme</a:t>
            </a:r>
            <a:endParaRPr lang="fr-FR" altLang="x-none" sz="3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1043608" y="700427"/>
            <a:ext cx="204895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28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3. </a:t>
            </a:r>
            <a:r>
              <a:rPr lang="fr-FR" altLang="x-none" sz="2800" b="1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Methods</a:t>
            </a:r>
            <a:endParaRPr lang="fr-FR" altLang="x-none" sz="2800" b="1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fr-FR" altLang="x-none" sz="28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    </a:t>
            </a:r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1043608" y="3681398"/>
            <a:ext cx="28216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28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1. Setting Goals</a:t>
            </a: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1043608" y="2029292"/>
            <a:ext cx="277992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28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2. </a:t>
            </a:r>
            <a:r>
              <a:rPr lang="fr-FR" altLang="x-none" sz="2800" b="1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Organising</a:t>
            </a:r>
            <a:r>
              <a:rPr lang="fr-FR" altLang="x-none" sz="28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</a:p>
          <a:p>
            <a:r>
              <a:rPr lang="fr-FR" altLang="x-none" sz="28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    Age Sections</a:t>
            </a:r>
          </a:p>
        </p:txBody>
      </p:sp>
      <p:pic>
        <p:nvPicPr>
          <p:cNvPr id="37" name="Picture 36" descr="SCT_Logo_EN_rgb_co.png">
            <a:extLst>
              <a:ext uri="{FF2B5EF4-FFF2-40B4-BE49-F238E27FC236}">
                <a16:creationId xmlns:a16="http://schemas.microsoft.com/office/drawing/2014/main" id="{D6028448-C176-5747-8891-A82454224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F77C0EC-B700-AE41-9530-E1A3D09C8511}"/>
              </a:ext>
            </a:extLst>
          </p:cNvPr>
          <p:cNvSpPr/>
          <p:nvPr/>
        </p:nvSpPr>
        <p:spPr>
          <a:xfrm>
            <a:off x="4973750" y="2060953"/>
            <a:ext cx="314144" cy="31889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DBA64E-D8D4-044A-B76B-71981FE2D69D}"/>
              </a:ext>
            </a:extLst>
          </p:cNvPr>
          <p:cNvSpPr/>
          <p:nvPr/>
        </p:nvSpPr>
        <p:spPr>
          <a:xfrm>
            <a:off x="4973750" y="2475622"/>
            <a:ext cx="314144" cy="31889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9DF809D-9A9A-D140-A060-58FBD1244D72}"/>
              </a:ext>
            </a:extLst>
          </p:cNvPr>
          <p:cNvSpPr/>
          <p:nvPr/>
        </p:nvSpPr>
        <p:spPr>
          <a:xfrm>
            <a:off x="4973750" y="2900924"/>
            <a:ext cx="314144" cy="31889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 Box 37">
            <a:extLst>
              <a:ext uri="{FF2B5EF4-FFF2-40B4-BE49-F238E27FC236}">
                <a16:creationId xmlns:a16="http://schemas.microsoft.com/office/drawing/2014/main" id="{8A889E0B-C4D7-6948-9A1A-10E37527E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518" y="2152402"/>
            <a:ext cx="14356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Section </a:t>
            </a:r>
          </a:p>
          <a:p>
            <a:pPr algn="ctr"/>
            <a:r>
              <a:rPr lang="fr-FR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Educational</a:t>
            </a:r>
            <a:endParaRPr lang="fr-FR" altLang="x-none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pPr algn="ctr"/>
            <a:r>
              <a:rPr lang="fr-FR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Objectives</a:t>
            </a:r>
            <a:endParaRPr lang="fr-FR" altLang="x-none" sz="2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48" name="Text Box 38">
            <a:extLst>
              <a:ext uri="{FF2B5EF4-FFF2-40B4-BE49-F238E27FC236}">
                <a16:creationId xmlns:a16="http://schemas.microsoft.com/office/drawing/2014/main" id="{9BC9DF57-C579-E340-9DC6-B45EE8546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000" y="2853041"/>
            <a:ext cx="2936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x-none" sz="1600" b="1" dirty="0">
                <a:solidFill>
                  <a:schemeClr val="bg1"/>
                </a:solidFill>
                <a:latin typeface="CB Futura CondensedBold" charset="0"/>
              </a:rPr>
              <a:t>C</a:t>
            </a:r>
          </a:p>
        </p:txBody>
      </p:sp>
      <p:sp>
        <p:nvSpPr>
          <p:cNvPr id="49" name="Text Box 39">
            <a:extLst>
              <a:ext uri="{FF2B5EF4-FFF2-40B4-BE49-F238E27FC236}">
                <a16:creationId xmlns:a16="http://schemas.microsoft.com/office/drawing/2014/main" id="{6B67E23B-0E57-7C46-B2DB-473F405C5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157" y="2442479"/>
            <a:ext cx="2824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x-none" sz="1600" b="1" dirty="0">
                <a:solidFill>
                  <a:schemeClr val="bg1"/>
                </a:solidFill>
                <a:latin typeface="CB Futura CondensedBold" charset="0"/>
              </a:rPr>
              <a:t>S</a:t>
            </a:r>
          </a:p>
        </p:txBody>
      </p:sp>
      <p:sp>
        <p:nvSpPr>
          <p:cNvPr id="50" name="Text Box 40">
            <a:extLst>
              <a:ext uri="{FF2B5EF4-FFF2-40B4-BE49-F238E27FC236}">
                <a16:creationId xmlns:a16="http://schemas.microsoft.com/office/drawing/2014/main" id="{E811002A-3D44-F146-BA08-9190D7E44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923" y="2060953"/>
            <a:ext cx="3000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x-none" sz="1600" b="1" dirty="0">
                <a:solidFill>
                  <a:schemeClr val="bg1"/>
                </a:solidFill>
                <a:latin typeface="CB Futura CondensedBold" charset="0"/>
              </a:rPr>
              <a:t>R</a:t>
            </a:r>
          </a:p>
        </p:txBody>
      </p:sp>
      <p:sp>
        <p:nvSpPr>
          <p:cNvPr id="51" name="Text Box 41">
            <a:extLst>
              <a:ext uri="{FF2B5EF4-FFF2-40B4-BE49-F238E27FC236}">
                <a16:creationId xmlns:a16="http://schemas.microsoft.com/office/drawing/2014/main" id="{43854EA3-D1DB-B746-8A43-B48A439A8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114" y="3273033"/>
            <a:ext cx="31955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x-none" dirty="0">
                <a:solidFill>
                  <a:schemeClr val="bg1"/>
                </a:solidFill>
                <a:latin typeface="Helvetica Neue Medium" panose="02000503000000020004" pitchFamily="2" charset="0"/>
              </a:rPr>
              <a:t>General </a:t>
            </a:r>
            <a:r>
              <a:rPr lang="fr-FR" altLang="x-none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educational</a:t>
            </a:r>
            <a:endParaRPr lang="fr-FR" altLang="x-none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pPr algn="ctr"/>
            <a:r>
              <a:rPr lang="fr-FR" altLang="x-none" dirty="0">
                <a:solidFill>
                  <a:schemeClr val="bg1"/>
                </a:solidFill>
                <a:latin typeface="Helvetica Neue Medium" panose="02000503000000020004" pitchFamily="2" charset="0"/>
              </a:rPr>
              <a:t>Objectives</a:t>
            </a:r>
          </a:p>
        </p:txBody>
      </p:sp>
      <p:sp>
        <p:nvSpPr>
          <p:cNvPr id="52" name="Text Box 42">
            <a:extLst>
              <a:ext uri="{FF2B5EF4-FFF2-40B4-BE49-F238E27FC236}">
                <a16:creationId xmlns:a16="http://schemas.microsoft.com/office/drawing/2014/main" id="{BEC5B574-FD89-FC46-902C-28BAE0D2E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049" y="3997415"/>
            <a:ext cx="22656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x-none" dirty="0">
                <a:solidFill>
                  <a:schemeClr val="bg1"/>
                </a:solidFill>
                <a:latin typeface="Helvetica Neue Medium" panose="02000503000000020004" pitchFamily="2" charset="0"/>
              </a:rPr>
              <a:t>Areas of </a:t>
            </a:r>
            <a:r>
              <a:rPr lang="fr-FR" altLang="x-none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growth</a:t>
            </a:r>
            <a:endParaRPr lang="fr-FR" altLang="x-none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53" name="Text Box 43">
            <a:extLst>
              <a:ext uri="{FF2B5EF4-FFF2-40B4-BE49-F238E27FC236}">
                <a16:creationId xmlns:a16="http://schemas.microsoft.com/office/drawing/2014/main" id="{3123C8A8-A79B-034D-AEF6-537025CF1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783" y="4551938"/>
            <a:ext cx="28761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x-none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Educational</a:t>
            </a:r>
            <a:r>
              <a:rPr lang="fr-FR" altLang="x-none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fr-FR" altLang="x-none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Proposal</a:t>
            </a:r>
            <a:endParaRPr lang="fr-FR" altLang="x-none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5" grpId="0" animBg="1"/>
      <p:bldP spid="56" grpId="0" animBg="1"/>
      <p:bldP spid="57" grpId="0" animBg="1"/>
      <p:bldP spid="3" grpId="0" animBg="1"/>
      <p:bldP spid="38" grpId="0" animBg="1"/>
      <p:bldP spid="39" grpId="0" animBg="1"/>
      <p:bldP spid="4" grpId="0"/>
      <p:bldP spid="5" grpId="0"/>
      <p:bldP spid="24" grpId="0"/>
      <p:bldP spid="22" grpId="0"/>
      <p:bldP spid="33" grpId="0"/>
      <p:bldP spid="34" grpId="0"/>
      <p:bldP spid="35" grpId="0"/>
      <p:bldP spid="36" grpId="0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8343CA-0115-A045-8FA4-C464CED3FD64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Helvetica Neue Medium" panose="02000503000000020004" pitchFamily="2" charset="0"/>
              </a:rPr>
              <a:t>© World Scout Bureau Inc.</a:t>
            </a:r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</a:rPr>
              <a:pPr/>
              <a:t>15</a:t>
            </a:fld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32040" y="1491630"/>
            <a:ext cx="3904928" cy="2766392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pt-PT" altLang="x-none" dirty="0" err="1">
                <a:solidFill>
                  <a:schemeClr val="bg1"/>
                </a:solidFill>
              </a:rPr>
              <a:t>The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mission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of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Scouting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is</a:t>
            </a:r>
            <a:r>
              <a:rPr lang="pt-PT" altLang="x-none" dirty="0">
                <a:solidFill>
                  <a:schemeClr val="bg1"/>
                </a:solidFill>
              </a:rPr>
              <a:t> to </a:t>
            </a:r>
            <a:r>
              <a:rPr lang="pt-PT" altLang="x-none" dirty="0" err="1">
                <a:solidFill>
                  <a:schemeClr val="bg1"/>
                </a:solidFill>
              </a:rPr>
              <a:t>contribute</a:t>
            </a:r>
            <a:r>
              <a:rPr lang="pt-PT" altLang="x-none" dirty="0">
                <a:solidFill>
                  <a:schemeClr val="bg1"/>
                </a:solidFill>
              </a:rPr>
              <a:t> to </a:t>
            </a:r>
            <a:r>
              <a:rPr lang="pt-PT" altLang="x-none" dirty="0" err="1">
                <a:solidFill>
                  <a:schemeClr val="bg1"/>
                </a:solidFill>
              </a:rPr>
              <a:t>the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Education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of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young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people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through</a:t>
            </a:r>
            <a:r>
              <a:rPr lang="pt-PT" altLang="x-none" dirty="0">
                <a:solidFill>
                  <a:schemeClr val="bg1"/>
                </a:solidFill>
              </a:rPr>
              <a:t> a </a:t>
            </a:r>
            <a:r>
              <a:rPr lang="pt-PT" altLang="x-none" dirty="0" err="1">
                <a:solidFill>
                  <a:schemeClr val="bg1"/>
                </a:solidFill>
              </a:rPr>
              <a:t>value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system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based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on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the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Scout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Promise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and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Law</a:t>
            </a:r>
            <a:r>
              <a:rPr lang="pt-PT" altLang="x-none" dirty="0">
                <a:solidFill>
                  <a:schemeClr val="bg1"/>
                </a:solidFill>
              </a:rPr>
              <a:t>, to </a:t>
            </a:r>
            <a:r>
              <a:rPr lang="pt-PT" altLang="x-none" dirty="0" err="1">
                <a:solidFill>
                  <a:schemeClr val="bg1"/>
                </a:solidFill>
              </a:rPr>
              <a:t>help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build</a:t>
            </a:r>
            <a:r>
              <a:rPr lang="pt-PT" altLang="x-none" dirty="0">
                <a:solidFill>
                  <a:schemeClr val="bg1"/>
                </a:solidFill>
              </a:rPr>
              <a:t> a </a:t>
            </a:r>
            <a:r>
              <a:rPr lang="pt-PT" altLang="x-none" dirty="0" err="1">
                <a:solidFill>
                  <a:schemeClr val="bg1"/>
                </a:solidFill>
              </a:rPr>
              <a:t>better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world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where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peolple</a:t>
            </a:r>
            <a:r>
              <a:rPr lang="pt-PT" altLang="x-none" dirty="0">
                <a:solidFill>
                  <a:schemeClr val="bg1"/>
                </a:solidFill>
              </a:rPr>
              <a:t> are self-</a:t>
            </a:r>
            <a:r>
              <a:rPr lang="pt-PT" altLang="x-none" dirty="0" err="1">
                <a:solidFill>
                  <a:schemeClr val="bg1"/>
                </a:solidFill>
              </a:rPr>
              <a:t>fulfilled</a:t>
            </a:r>
            <a:r>
              <a:rPr lang="pt-PT" altLang="x-none" dirty="0">
                <a:solidFill>
                  <a:schemeClr val="bg1"/>
                </a:solidFill>
              </a:rPr>
              <a:t> as </a:t>
            </a:r>
            <a:r>
              <a:rPr lang="pt-PT" altLang="x-none" dirty="0" err="1">
                <a:solidFill>
                  <a:schemeClr val="bg1"/>
                </a:solidFill>
              </a:rPr>
              <a:t>individuals</a:t>
            </a:r>
            <a:r>
              <a:rPr lang="pt-PT" altLang="x-none" dirty="0">
                <a:solidFill>
                  <a:schemeClr val="bg1"/>
                </a:solidFill>
              </a:rPr>
              <a:t> </a:t>
            </a:r>
            <a:r>
              <a:rPr lang="pt-PT" altLang="x-none" dirty="0" err="1">
                <a:solidFill>
                  <a:schemeClr val="bg1"/>
                </a:solidFill>
              </a:rPr>
              <a:t>and</a:t>
            </a:r>
            <a:r>
              <a:rPr lang="pt-PT" altLang="x-none" dirty="0">
                <a:solidFill>
                  <a:schemeClr val="bg1"/>
                </a:solidFill>
              </a:rPr>
              <a:t> play a </a:t>
            </a:r>
            <a:r>
              <a:rPr lang="pt-PT" altLang="x-none" dirty="0" err="1">
                <a:solidFill>
                  <a:schemeClr val="bg1"/>
                </a:solidFill>
              </a:rPr>
              <a:t>constructive</a:t>
            </a:r>
            <a:r>
              <a:rPr lang="pt-PT" altLang="x-none" dirty="0">
                <a:solidFill>
                  <a:schemeClr val="bg1"/>
                </a:solidFill>
              </a:rPr>
              <a:t> role in </a:t>
            </a:r>
            <a:r>
              <a:rPr lang="pt-PT" altLang="x-none" dirty="0" err="1">
                <a:solidFill>
                  <a:schemeClr val="bg1"/>
                </a:solidFill>
              </a:rPr>
              <a:t>society</a:t>
            </a:r>
            <a:r>
              <a:rPr lang="pt-PT" altLang="x-none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30000"/>
              </a:lnSpc>
            </a:pPr>
            <a:endParaRPr lang="pt-PT" altLang="x-none" sz="1000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endParaRPr lang="pt-PT" altLang="x-none" sz="800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pt-PT" altLang="x-none" sz="1200" dirty="0" err="1">
                <a:solidFill>
                  <a:schemeClr val="bg1"/>
                </a:solidFill>
              </a:rPr>
              <a:t>Mission</a:t>
            </a:r>
            <a:r>
              <a:rPr lang="pt-PT" altLang="x-none" sz="1200" dirty="0">
                <a:solidFill>
                  <a:schemeClr val="bg1"/>
                </a:solidFill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</a:rPr>
              <a:t>of</a:t>
            </a:r>
            <a:r>
              <a:rPr lang="pt-PT" altLang="x-none" sz="1200" dirty="0">
                <a:solidFill>
                  <a:schemeClr val="bg1"/>
                </a:solidFill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</a:rPr>
              <a:t>Scouting</a:t>
            </a:r>
            <a:r>
              <a:rPr lang="pt-PT" altLang="x-none" sz="1200" dirty="0">
                <a:solidFill>
                  <a:schemeClr val="bg1"/>
                </a:solidFill>
              </a:rPr>
              <a:t>, WOSM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119DFD5-93B7-8548-B7CC-251354A4B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AECE80-5451-F04E-96CB-54F8523173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266" y="930281"/>
            <a:ext cx="4635500" cy="3873500"/>
          </a:xfrm>
          <a:prstGeom prst="rect">
            <a:avLst/>
          </a:prstGeom>
        </p:spPr>
      </p:pic>
      <p:pic>
        <p:nvPicPr>
          <p:cNvPr id="15" name="Picture 14" descr="SCT_Logo_EN_rgb_co.png">
            <a:extLst>
              <a:ext uri="{FF2B5EF4-FFF2-40B4-BE49-F238E27FC236}">
                <a16:creationId xmlns:a16="http://schemas.microsoft.com/office/drawing/2014/main" id="{A3E28B4F-1AEC-6841-920B-F5E9F3EEA1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92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7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solidFill>
                  <a:schemeClr val="bg1"/>
                </a:solidFill>
                <a:latin typeface="Helvetica Neue Medium" panose="02000503000000020004" pitchFamily="2" charset="0"/>
              </a:rPr>
              <a:pPr/>
              <a:t>16</a:t>
            </a:fld>
            <a:endParaRPr lang="en-US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05000" y="1304487"/>
            <a:ext cx="5257800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The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b="1" dirty="0" err="1">
                <a:solidFill>
                  <a:srgbClr val="FFC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mission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of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Scouting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is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to </a:t>
            </a:r>
            <a:r>
              <a:rPr lang="pt-PT" altLang="x-none" sz="1600" b="1" dirty="0" err="1">
                <a:solidFill>
                  <a:srgbClr val="FFC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contribute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to </a:t>
            </a: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the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b="1" dirty="0" err="1">
                <a:solidFill>
                  <a:srgbClr val="FFC000"/>
                </a:solidFill>
                <a:latin typeface="Helvetica Neue Medium" panose="02000503000000020004" pitchFamily="2" charset="0"/>
              </a:rPr>
              <a:t>education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of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b="1" dirty="0" err="1">
                <a:solidFill>
                  <a:srgbClr val="FFC000"/>
                </a:solidFill>
                <a:latin typeface="Helvetica Neue Medium" panose="02000503000000020004" pitchFamily="2" charset="0"/>
              </a:rPr>
              <a:t>young</a:t>
            </a:r>
            <a:r>
              <a:rPr lang="pt-PT" altLang="x-none" sz="1600" b="1" dirty="0">
                <a:solidFill>
                  <a:srgbClr val="FFC000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b="1" dirty="0" err="1">
                <a:solidFill>
                  <a:srgbClr val="FFC000"/>
                </a:solidFill>
                <a:latin typeface="Helvetica Neue Medium" panose="02000503000000020004" pitchFamily="2" charset="0"/>
              </a:rPr>
              <a:t>people</a:t>
            </a:r>
            <a:r>
              <a:rPr lang="pt-PT" altLang="x-none" sz="1600" b="1" dirty="0">
                <a:solidFill>
                  <a:srgbClr val="FFC000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through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a </a:t>
            </a:r>
            <a:r>
              <a:rPr lang="pt-PT" altLang="x-none" sz="1600" b="1" dirty="0" err="1">
                <a:solidFill>
                  <a:srgbClr val="FFC000"/>
                </a:solidFill>
                <a:latin typeface="Helvetica Neue Medium" panose="02000503000000020004" pitchFamily="2" charset="0"/>
              </a:rPr>
              <a:t>value</a:t>
            </a:r>
            <a:r>
              <a:rPr lang="pt-PT" altLang="x-none" sz="1600" b="1" dirty="0">
                <a:solidFill>
                  <a:srgbClr val="FFC000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b="1" dirty="0" err="1">
                <a:solidFill>
                  <a:srgbClr val="FFC000"/>
                </a:solidFill>
                <a:latin typeface="Helvetica Neue Medium" panose="02000503000000020004" pitchFamily="2" charset="0"/>
              </a:rPr>
              <a:t>system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based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on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the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Scout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b="1" dirty="0" err="1">
                <a:solidFill>
                  <a:srgbClr val="FFC000"/>
                </a:solidFill>
                <a:latin typeface="Helvetica Neue Medium" panose="02000503000000020004" pitchFamily="2" charset="0"/>
              </a:rPr>
              <a:t>Promise</a:t>
            </a:r>
            <a:r>
              <a:rPr lang="pt-PT" altLang="x-none" sz="1600" b="1" dirty="0">
                <a:solidFill>
                  <a:srgbClr val="FFC000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b="1" dirty="0" err="1">
                <a:solidFill>
                  <a:srgbClr val="FFC000"/>
                </a:solidFill>
                <a:latin typeface="Helvetica Neue Medium" panose="02000503000000020004" pitchFamily="2" charset="0"/>
              </a:rPr>
              <a:t>and</a:t>
            </a:r>
            <a:r>
              <a:rPr lang="pt-PT" altLang="x-none" sz="1600" b="1" dirty="0">
                <a:solidFill>
                  <a:srgbClr val="FFC000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b="1" dirty="0" err="1">
                <a:solidFill>
                  <a:srgbClr val="FFC000"/>
                </a:solidFill>
                <a:latin typeface="Helvetica Neue Medium" panose="02000503000000020004" pitchFamily="2" charset="0"/>
              </a:rPr>
              <a:t>Law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, to </a:t>
            </a: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help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build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a </a:t>
            </a:r>
            <a:r>
              <a:rPr lang="pt-PT" altLang="x-none" sz="1600" b="1" dirty="0" err="1">
                <a:solidFill>
                  <a:srgbClr val="FFC000"/>
                </a:solidFill>
                <a:latin typeface="Helvetica Neue Medium" panose="02000503000000020004" pitchFamily="2" charset="0"/>
              </a:rPr>
              <a:t>better</a:t>
            </a:r>
            <a:r>
              <a:rPr lang="pt-PT" altLang="x-none" sz="1600" b="1" dirty="0">
                <a:solidFill>
                  <a:srgbClr val="FFC000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b="1" dirty="0" err="1">
                <a:solidFill>
                  <a:srgbClr val="FFC000"/>
                </a:solidFill>
                <a:latin typeface="Helvetica Neue Medium" panose="02000503000000020004" pitchFamily="2" charset="0"/>
              </a:rPr>
              <a:t>world</a:t>
            </a:r>
            <a:r>
              <a:rPr lang="pt-PT" altLang="x-none" sz="1600" b="1" dirty="0">
                <a:solidFill>
                  <a:srgbClr val="FFC000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where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people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are </a:t>
            </a:r>
            <a:r>
              <a:rPr lang="pt-PT" altLang="x-none" sz="1600" b="1" dirty="0">
                <a:solidFill>
                  <a:srgbClr val="FFC000"/>
                </a:solidFill>
                <a:latin typeface="Helvetica Neue Medium" panose="02000503000000020004" pitchFamily="2" charset="0"/>
              </a:rPr>
              <a:t>self-</a:t>
            </a:r>
            <a:r>
              <a:rPr lang="pt-PT" altLang="x-none" sz="1600" b="1" dirty="0" err="1">
                <a:solidFill>
                  <a:srgbClr val="FFC000"/>
                </a:solidFill>
                <a:latin typeface="Helvetica Neue Medium" panose="02000503000000020004" pitchFamily="2" charset="0"/>
              </a:rPr>
              <a:t>fulfilled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as </a:t>
            </a: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individuals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and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play a </a:t>
            </a:r>
            <a:r>
              <a:rPr lang="pt-PT" altLang="x-none" sz="1600" b="1" dirty="0" err="1">
                <a:solidFill>
                  <a:srgbClr val="FFC000"/>
                </a:solidFill>
                <a:latin typeface="Helvetica Neue Medium" panose="02000503000000020004" pitchFamily="2" charset="0"/>
              </a:rPr>
              <a:t>constructive</a:t>
            </a:r>
            <a:r>
              <a:rPr lang="pt-PT" altLang="x-none" sz="1600" b="1" dirty="0">
                <a:solidFill>
                  <a:srgbClr val="FFC000"/>
                </a:solidFill>
                <a:latin typeface="Helvetica Neue Medium" panose="02000503000000020004" pitchFamily="2" charset="0"/>
              </a:rPr>
              <a:t> role </a:t>
            </a: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in </a:t>
            </a:r>
            <a:r>
              <a:rPr lang="pt-PT" altLang="x-none" sz="1600" b="1" dirty="0" err="1">
                <a:solidFill>
                  <a:srgbClr val="FFC000"/>
                </a:solidFill>
                <a:latin typeface="Helvetica Neue Medium" panose="02000503000000020004" pitchFamily="2" charset="0"/>
              </a:rPr>
              <a:t>society</a:t>
            </a:r>
            <a:r>
              <a:rPr lang="pt-PT" altLang="x-none" sz="1600" b="1" dirty="0">
                <a:solidFill>
                  <a:srgbClr val="FFC000"/>
                </a:solidFill>
                <a:latin typeface="Helvetica Neue Medium" panose="02000503000000020004" pitchFamily="2" charset="0"/>
              </a:rPr>
              <a:t>.</a:t>
            </a:r>
          </a:p>
          <a:p>
            <a:pPr algn="ctr">
              <a:spcBef>
                <a:spcPct val="50000"/>
              </a:spcBef>
            </a:pPr>
            <a:endParaRPr lang="pt-PT" altLang="x-none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pt-PT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                 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98742" y="708786"/>
            <a:ext cx="167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what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are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we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trying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to do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2195736" y="922721"/>
            <a:ext cx="554090" cy="33943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86685" y="763454"/>
            <a:ext cx="24761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we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are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not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the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only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influence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on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young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people</a:t>
            </a:r>
            <a:endParaRPr lang="pt-PT" altLang="x-none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5562600" y="1248164"/>
            <a:ext cx="28823" cy="17145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6200" y="1580985"/>
            <a:ext cx="1828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not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just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academic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, a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life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long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process</a:t>
            </a:r>
            <a:endParaRPr lang="pt-PT" altLang="x-none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1905000" y="1789343"/>
            <a:ext cx="218728" cy="4682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380319" y="880421"/>
            <a:ext cx="11108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open to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all</a:t>
            </a:r>
            <a:endParaRPr lang="pt-PT" altLang="x-none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1619672" y="2556311"/>
            <a:ext cx="429611" cy="53628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7150" y="2187839"/>
            <a:ext cx="1866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what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we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believe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and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stand for</a:t>
            </a: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V="1">
            <a:off x="1752600" y="2137205"/>
            <a:ext cx="242822" cy="16620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202522" y="1396319"/>
            <a:ext cx="17493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expressing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the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values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on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which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Scouting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is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based</a:t>
            </a:r>
            <a:endParaRPr lang="pt-PT" altLang="x-none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>
            <a:off x="6300192" y="1789344"/>
            <a:ext cx="902330" cy="5329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219075" y="2890855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together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with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others</a:t>
            </a:r>
            <a:endParaRPr lang="pt-PT" altLang="x-none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3915355" y="1199752"/>
            <a:ext cx="70166" cy="58959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304056" y="3444270"/>
            <a:ext cx="198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better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people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=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better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world</a:t>
            </a:r>
            <a:endParaRPr lang="pt-PT" altLang="x-none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V="1">
            <a:off x="1752600" y="2623479"/>
            <a:ext cx="1677807" cy="99689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1887441" y="3722528"/>
            <a:ext cx="2971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A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personal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dimension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: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having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achieved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one’s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full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potential</a:t>
            </a:r>
            <a:endParaRPr lang="pt-PT" altLang="x-none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 flipH="1" flipV="1">
            <a:off x="2627784" y="2931789"/>
            <a:ext cx="563835" cy="73091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7020272" y="2965080"/>
            <a:ext cx="22369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A social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dimension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: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active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and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supportive</a:t>
            </a:r>
            <a:endParaRPr lang="pt-PT" altLang="x-none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 flipV="1">
            <a:off x="6921448" y="2770590"/>
            <a:ext cx="6096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5425565" y="3638081"/>
            <a:ext cx="2438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Local,national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and</a:t>
            </a:r>
            <a:r>
              <a:rPr lang="pt-PT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pt-PT" altLang="x-none" sz="12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international</a:t>
            </a:r>
            <a:endParaRPr lang="pt-PT" altLang="x-none" sz="12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flipH="1" flipV="1">
            <a:off x="5259206" y="2975662"/>
            <a:ext cx="824960" cy="64470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pic>
        <p:nvPicPr>
          <p:cNvPr id="31" name="Picture 30" descr="SCT_Logo_EN_rgb_co.png">
            <a:extLst>
              <a:ext uri="{FF2B5EF4-FFF2-40B4-BE49-F238E27FC236}">
                <a16:creationId xmlns:a16="http://schemas.microsoft.com/office/drawing/2014/main" id="{3623F864-6850-5240-A749-DBE8353F48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64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  <p:bldP spid="10" grpId="0" animBg="1"/>
      <p:bldP spid="11" grpId="0" autoUpdateAnimBg="0"/>
      <p:bldP spid="12" grpId="0" animBg="1"/>
      <p:bldP spid="13" grpId="0" autoUpdateAnimBg="0"/>
      <p:bldP spid="14" grpId="0" animBg="1"/>
      <p:bldP spid="15" grpId="0" autoUpdateAnimBg="0"/>
      <p:bldP spid="16" grpId="0" animBg="1"/>
      <p:bldP spid="17" grpId="0" autoUpdateAnimBg="0"/>
      <p:bldP spid="18" grpId="0" animBg="1"/>
      <p:bldP spid="19" grpId="0" autoUpdateAnimBg="0"/>
      <p:bldP spid="20" grpId="0" animBg="1"/>
      <p:bldP spid="21" grpId="0" autoUpdateAnimBg="0"/>
      <p:bldP spid="22" grpId="0" animBg="1"/>
      <p:bldP spid="23" grpId="0" autoUpdateAnimBg="0"/>
      <p:bldP spid="24" grpId="0" animBg="1"/>
      <p:bldP spid="25" grpId="0" autoUpdateAnimBg="0"/>
      <p:bldP spid="26" grpId="0" animBg="1"/>
      <p:bldP spid="27" grpId="0" autoUpdateAnimBg="0"/>
      <p:bldP spid="28" grpId="0" animBg="1"/>
      <p:bldP spid="29" grpId="0" autoUpdateAnimBg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756592" y="0"/>
            <a:ext cx="0" cy="0"/>
          </a:xfrm>
        </p:spPr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756592" y="0"/>
            <a:ext cx="0" cy="0"/>
          </a:xfrm>
        </p:spPr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</a:rPr>
              <a:pPr/>
              <a:t>17</a:t>
            </a:fld>
            <a:endParaRPr lang="en-US" dirty="0">
              <a:latin typeface="Helvetica Neue Medium" panose="02000503000000020004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96374" y="130459"/>
            <a:ext cx="2339514" cy="481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790629" y="3483449"/>
            <a:ext cx="798617" cy="276999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fr-FR" altLang="x-none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Physical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121936" y="3512134"/>
            <a:ext cx="994182" cy="304699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fr-FR" altLang="x-none" sz="12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Intellectual</a:t>
            </a:r>
            <a:endParaRPr lang="fr-FR" altLang="x-none" sz="1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573398" y="3347171"/>
            <a:ext cx="635109" cy="304699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fr-FR" altLang="x-none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Social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977219" y="2788018"/>
            <a:ext cx="915635" cy="304699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fr-FR" altLang="x-none" sz="12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Character</a:t>
            </a:r>
            <a:endParaRPr lang="fr-FR" altLang="x-none" sz="1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090343" y="3075806"/>
            <a:ext cx="829521" cy="304699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fr-FR" altLang="x-none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Affective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265788" y="2586084"/>
            <a:ext cx="792204" cy="304699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fr-FR" altLang="x-none" sz="1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Spiritual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383018" y="3610254"/>
            <a:ext cx="273664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>
                <a:latin typeface="Verdana" charset="0"/>
              </a:defRPr>
            </a:lvl1pPr>
          </a:lstStyle>
          <a:p>
            <a:r>
              <a:rPr lang="fr-FR" altLang="x-none" sz="1800" dirty="0">
                <a:solidFill>
                  <a:schemeClr val="bg1"/>
                </a:solidFill>
                <a:latin typeface="Helvetica Neue Medium" panose="02000503000000020004" pitchFamily="2" charset="0"/>
              </a:rPr>
              <a:t>6 areas</a:t>
            </a:r>
          </a:p>
          <a:p>
            <a:r>
              <a:rPr lang="fr-FR" altLang="x-none" sz="18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interacting</a:t>
            </a:r>
            <a:r>
              <a:rPr lang="fr-FR" altLang="x-none" sz="18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</a:p>
          <a:p>
            <a:r>
              <a:rPr lang="fr-FR" altLang="x-none" sz="18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with</a:t>
            </a:r>
            <a:r>
              <a:rPr lang="fr-FR" altLang="x-none" sz="18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fr-FR" altLang="x-none" sz="18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each</a:t>
            </a:r>
            <a:r>
              <a:rPr lang="fr-FR" altLang="x-none" sz="18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fr-FR" altLang="x-none" sz="18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others</a:t>
            </a:r>
            <a:endParaRPr lang="fr-FR" altLang="x-none" sz="18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653719" y="751116"/>
            <a:ext cx="24822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x-none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A </a:t>
            </a:r>
            <a:r>
              <a:rPr lang="fr-FR" altLang="x-none" b="1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whole</a:t>
            </a:r>
            <a:r>
              <a:rPr lang="fr-FR" altLang="x-none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, the </a:t>
            </a:r>
            <a:r>
              <a:rPr lang="fr-FR" altLang="x-none" b="1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human</a:t>
            </a:r>
            <a:r>
              <a:rPr lang="fr-FR" altLang="x-none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fr-FR" altLang="x-none" b="1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personality</a:t>
            </a:r>
            <a:endParaRPr lang="fr-FR" altLang="x-none" b="1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4319464" y="1420993"/>
            <a:ext cx="1008112" cy="2035069"/>
          </a:xfrm>
          <a:prstGeom prst="upArrow">
            <a:avLst>
              <a:gd name="adj1" fmla="val 50000"/>
              <a:gd name="adj2" fmla="val 93182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pic>
        <p:nvPicPr>
          <p:cNvPr id="18" name="Picture 17" descr="SCT_Logo_EN_rgb_co.png">
            <a:extLst>
              <a:ext uri="{FF2B5EF4-FFF2-40B4-BE49-F238E27FC236}">
                <a16:creationId xmlns:a16="http://schemas.microsoft.com/office/drawing/2014/main" id="{36217345-4FBE-1E4E-9182-FA5AD89E1D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D431F58-2F41-7E4A-B336-5488F425B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4AB5F7-499A-0440-83DC-087CD330ED9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3096" y="88890"/>
            <a:ext cx="4214091" cy="352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393E940-E77D-C247-BEA7-D0CD936B8C33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Helvetica Neue Medium" panose="02000503000000020004" pitchFamily="2" charset="0"/>
              </a:rPr>
              <a:t>© World Scout Bureau Inc.</a:t>
            </a:r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</a:rPr>
              <a:pPr/>
              <a:t>18</a:t>
            </a:fld>
            <a:endParaRPr lang="en-US" dirty="0">
              <a:latin typeface="Helvetica Neue Medium" panose="02000503000000020004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92121" y="2931790"/>
            <a:ext cx="4022694" cy="101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788023" y="444418"/>
            <a:ext cx="402679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x-none" sz="2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An educational objective is a result expected at the end of an educational process and expressed in terms of new abilities to be acquired</a:t>
            </a:r>
          </a:p>
        </p:txBody>
      </p:sp>
      <p:pic>
        <p:nvPicPr>
          <p:cNvPr id="11" name="Picture 10" descr="SCT_Logo_EN_rgb_co.png">
            <a:extLst>
              <a:ext uri="{FF2B5EF4-FFF2-40B4-BE49-F238E27FC236}">
                <a16:creationId xmlns:a16="http://schemas.microsoft.com/office/drawing/2014/main" id="{FA3D0CBD-F6DB-DE4D-A31C-ADD2C54B63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7A98A9-0038-6940-A883-A812EEDA9FC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222241"/>
            <a:ext cx="3166109" cy="264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F7225A-6A05-144C-ADF0-1EF30B042734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0026" y="1278492"/>
            <a:ext cx="4264968" cy="2766392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fr-FR" altLang="x-none" dirty="0">
                <a:solidFill>
                  <a:schemeClr val="bg1"/>
                </a:solidFill>
              </a:rPr>
              <a:t>At </a:t>
            </a:r>
            <a:r>
              <a:rPr lang="fr-FR" altLang="x-none" dirty="0" err="1">
                <a:solidFill>
                  <a:schemeClr val="bg1"/>
                </a:solidFill>
              </a:rPr>
              <a:t>this</a:t>
            </a:r>
            <a:r>
              <a:rPr lang="fr-FR" altLang="x-none" dirty="0">
                <a:solidFill>
                  <a:schemeClr val="bg1"/>
                </a:solidFill>
              </a:rPr>
              <a:t> </a:t>
            </a:r>
            <a:r>
              <a:rPr lang="fr-FR" altLang="x-none" dirty="0" err="1">
                <a:solidFill>
                  <a:schemeClr val="bg1"/>
                </a:solidFill>
              </a:rPr>
              <a:t>difficult</a:t>
            </a:r>
            <a:r>
              <a:rPr lang="fr-FR" altLang="x-none" dirty="0">
                <a:solidFill>
                  <a:schemeClr val="bg1"/>
                </a:solidFill>
              </a:rPr>
              <a:t> </a:t>
            </a:r>
            <a:r>
              <a:rPr lang="fr-FR" altLang="x-none" dirty="0" err="1">
                <a:solidFill>
                  <a:schemeClr val="bg1"/>
                </a:solidFill>
              </a:rPr>
              <a:t>age</a:t>
            </a:r>
            <a:r>
              <a:rPr lang="fr-FR" altLang="x-none" dirty="0">
                <a:solidFill>
                  <a:schemeClr val="bg1"/>
                </a:solidFill>
              </a:rPr>
              <a:t>, </a:t>
            </a:r>
            <a:r>
              <a:rPr lang="fr-FR" altLang="x-none" dirty="0" err="1">
                <a:solidFill>
                  <a:schemeClr val="bg1"/>
                </a:solidFill>
              </a:rPr>
              <a:t>what</a:t>
            </a:r>
            <a:r>
              <a:rPr lang="fr-FR" altLang="x-none" dirty="0">
                <a:solidFill>
                  <a:schemeClr val="bg1"/>
                </a:solidFill>
              </a:rPr>
              <a:t> </a:t>
            </a:r>
            <a:r>
              <a:rPr lang="fr-FR" altLang="x-none" dirty="0" err="1">
                <a:solidFill>
                  <a:schemeClr val="bg1"/>
                </a:solidFill>
              </a:rPr>
              <a:t>is</a:t>
            </a:r>
            <a:r>
              <a:rPr lang="fr-FR" altLang="x-none" dirty="0">
                <a:solidFill>
                  <a:schemeClr val="bg1"/>
                </a:solidFill>
              </a:rPr>
              <a:t> good for an adolescent of </a:t>
            </a:r>
            <a:r>
              <a:rPr lang="fr-FR" altLang="x-none" dirty="0" err="1">
                <a:solidFill>
                  <a:schemeClr val="bg1"/>
                </a:solidFill>
              </a:rPr>
              <a:t>sixteen</a:t>
            </a:r>
            <a:r>
              <a:rPr lang="fr-FR" altLang="x-none" dirty="0">
                <a:solidFill>
                  <a:schemeClr val="bg1"/>
                </a:solidFill>
              </a:rPr>
              <a:t> </a:t>
            </a:r>
            <a:r>
              <a:rPr lang="fr-FR" altLang="x-none" dirty="0" err="1">
                <a:solidFill>
                  <a:schemeClr val="bg1"/>
                </a:solidFill>
              </a:rPr>
              <a:t>is</a:t>
            </a:r>
            <a:r>
              <a:rPr lang="fr-FR" altLang="x-none" dirty="0">
                <a:solidFill>
                  <a:schemeClr val="bg1"/>
                </a:solidFill>
              </a:rPr>
              <a:t> not </a:t>
            </a:r>
            <a:r>
              <a:rPr lang="fr-FR" altLang="x-none" dirty="0" err="1">
                <a:solidFill>
                  <a:schemeClr val="bg1"/>
                </a:solidFill>
              </a:rPr>
              <a:t>so</a:t>
            </a:r>
            <a:r>
              <a:rPr lang="fr-FR" altLang="x-none" dirty="0">
                <a:solidFill>
                  <a:schemeClr val="bg1"/>
                </a:solidFill>
              </a:rPr>
              <a:t> good for a boy of </a:t>
            </a:r>
            <a:r>
              <a:rPr lang="fr-FR" altLang="x-none" dirty="0" err="1">
                <a:solidFill>
                  <a:schemeClr val="bg1"/>
                </a:solidFill>
              </a:rPr>
              <a:t>fifteen</a:t>
            </a:r>
            <a:r>
              <a:rPr lang="fr-FR" altLang="x-none" dirty="0">
                <a:solidFill>
                  <a:schemeClr val="bg1"/>
                </a:solidFill>
              </a:rPr>
              <a:t> and  </a:t>
            </a:r>
            <a:r>
              <a:rPr lang="fr-FR" altLang="x-none" dirty="0" err="1">
                <a:solidFill>
                  <a:schemeClr val="bg1"/>
                </a:solidFill>
              </a:rPr>
              <a:t>may</a:t>
            </a:r>
            <a:r>
              <a:rPr lang="fr-FR" altLang="x-none" dirty="0">
                <a:solidFill>
                  <a:schemeClr val="bg1"/>
                </a:solidFill>
              </a:rPr>
              <a:t> </a:t>
            </a:r>
            <a:r>
              <a:rPr lang="fr-FR" altLang="x-none" dirty="0" err="1">
                <a:solidFill>
                  <a:schemeClr val="bg1"/>
                </a:solidFill>
              </a:rPr>
              <a:t>be</a:t>
            </a:r>
            <a:r>
              <a:rPr lang="fr-FR" altLang="x-none" dirty="0">
                <a:solidFill>
                  <a:schemeClr val="bg1"/>
                </a:solidFill>
              </a:rPr>
              <a:t> </a:t>
            </a:r>
            <a:r>
              <a:rPr lang="fr-FR" altLang="x-none" dirty="0" err="1">
                <a:solidFill>
                  <a:schemeClr val="bg1"/>
                </a:solidFill>
              </a:rPr>
              <a:t>bad</a:t>
            </a:r>
            <a:r>
              <a:rPr lang="fr-FR" altLang="x-none" dirty="0">
                <a:solidFill>
                  <a:schemeClr val="bg1"/>
                </a:solidFill>
              </a:rPr>
              <a:t> for one of </a:t>
            </a:r>
            <a:r>
              <a:rPr lang="fr-FR" altLang="x-none" dirty="0" err="1">
                <a:solidFill>
                  <a:schemeClr val="bg1"/>
                </a:solidFill>
              </a:rPr>
              <a:t>thirteen</a:t>
            </a:r>
            <a:r>
              <a:rPr lang="fr-FR" altLang="x-none" dirty="0">
                <a:solidFill>
                  <a:schemeClr val="bg1"/>
                </a:solidFill>
              </a:rPr>
              <a:t> of </a:t>
            </a:r>
            <a:r>
              <a:rPr lang="fr-FR" altLang="x-none" dirty="0" err="1">
                <a:solidFill>
                  <a:schemeClr val="bg1"/>
                </a:solidFill>
              </a:rPr>
              <a:t>fourteen</a:t>
            </a:r>
            <a:r>
              <a:rPr lang="fr-FR" altLang="x-none" dirty="0">
                <a:solidFill>
                  <a:schemeClr val="bg1"/>
                </a:solidFill>
              </a:rPr>
              <a:t>…</a:t>
            </a:r>
          </a:p>
          <a:p>
            <a:pPr>
              <a:lnSpc>
                <a:spcPct val="130000"/>
              </a:lnSpc>
            </a:pPr>
            <a:r>
              <a:rPr lang="fr-FR" altLang="x-none" dirty="0" err="1">
                <a:solidFill>
                  <a:schemeClr val="bg1"/>
                </a:solidFill>
              </a:rPr>
              <a:t>Even</a:t>
            </a:r>
            <a:r>
              <a:rPr lang="fr-FR" altLang="x-none" dirty="0">
                <a:solidFill>
                  <a:schemeClr val="bg1"/>
                </a:solidFill>
              </a:rPr>
              <a:t> </a:t>
            </a:r>
            <a:r>
              <a:rPr lang="fr-FR" altLang="x-none" dirty="0" err="1">
                <a:solidFill>
                  <a:schemeClr val="bg1"/>
                </a:solidFill>
              </a:rPr>
              <a:t>though</a:t>
            </a:r>
            <a:r>
              <a:rPr lang="fr-FR" altLang="x-none" dirty="0">
                <a:solidFill>
                  <a:schemeClr val="bg1"/>
                </a:solidFill>
              </a:rPr>
              <a:t> Scout </a:t>
            </a:r>
            <a:r>
              <a:rPr lang="fr-FR" altLang="x-none" dirty="0" err="1">
                <a:solidFill>
                  <a:schemeClr val="bg1"/>
                </a:solidFill>
              </a:rPr>
              <a:t>education</a:t>
            </a:r>
            <a:r>
              <a:rPr lang="fr-FR" altLang="x-none" dirty="0">
                <a:solidFill>
                  <a:schemeClr val="bg1"/>
                </a:solidFill>
              </a:rPr>
              <a:t> has the </a:t>
            </a:r>
            <a:r>
              <a:rPr lang="fr-FR" altLang="x-none" dirty="0" err="1">
                <a:solidFill>
                  <a:schemeClr val="bg1"/>
                </a:solidFill>
              </a:rPr>
              <a:t>same</a:t>
            </a:r>
            <a:r>
              <a:rPr lang="fr-FR" altLang="x-none" dirty="0">
                <a:solidFill>
                  <a:schemeClr val="bg1"/>
                </a:solidFill>
              </a:rPr>
              <a:t> four ambitions for </a:t>
            </a:r>
            <a:r>
              <a:rPr lang="fr-FR" altLang="x-none" dirty="0" err="1">
                <a:solidFill>
                  <a:schemeClr val="bg1"/>
                </a:solidFill>
              </a:rPr>
              <a:t>older</a:t>
            </a:r>
            <a:r>
              <a:rPr lang="fr-FR" altLang="x-none" dirty="0">
                <a:solidFill>
                  <a:schemeClr val="bg1"/>
                </a:solidFill>
              </a:rPr>
              <a:t> and </a:t>
            </a:r>
            <a:r>
              <a:rPr lang="fr-FR" altLang="x-none" dirty="0" err="1">
                <a:solidFill>
                  <a:schemeClr val="bg1"/>
                </a:solidFill>
              </a:rPr>
              <a:t>younger</a:t>
            </a:r>
            <a:r>
              <a:rPr lang="fr-FR" altLang="x-none" dirty="0">
                <a:solidFill>
                  <a:schemeClr val="bg1"/>
                </a:solidFill>
              </a:rPr>
              <a:t> boys (</a:t>
            </a:r>
            <a:r>
              <a:rPr lang="fr-FR" altLang="x-none" dirty="0" err="1">
                <a:solidFill>
                  <a:schemeClr val="bg1"/>
                </a:solidFill>
              </a:rPr>
              <a:t>character</a:t>
            </a:r>
            <a:r>
              <a:rPr lang="fr-FR" altLang="x-none" dirty="0">
                <a:solidFill>
                  <a:schemeClr val="bg1"/>
                </a:solidFill>
              </a:rPr>
              <a:t>, </a:t>
            </a:r>
            <a:r>
              <a:rPr lang="fr-FR" altLang="x-none" dirty="0" err="1">
                <a:solidFill>
                  <a:schemeClr val="bg1"/>
                </a:solidFill>
              </a:rPr>
              <a:t>manual</a:t>
            </a:r>
            <a:r>
              <a:rPr lang="fr-FR" altLang="x-none" dirty="0">
                <a:solidFill>
                  <a:schemeClr val="bg1"/>
                </a:solidFill>
              </a:rPr>
              <a:t> </a:t>
            </a:r>
            <a:r>
              <a:rPr lang="fr-FR" altLang="x-none" dirty="0" err="1">
                <a:solidFill>
                  <a:schemeClr val="bg1"/>
                </a:solidFill>
              </a:rPr>
              <a:t>skills</a:t>
            </a:r>
            <a:r>
              <a:rPr lang="fr-FR" altLang="x-none" dirty="0">
                <a:solidFill>
                  <a:schemeClr val="bg1"/>
                </a:solidFill>
              </a:rPr>
              <a:t>, </a:t>
            </a:r>
            <a:r>
              <a:rPr lang="fr-FR" altLang="x-none" dirty="0" err="1">
                <a:solidFill>
                  <a:schemeClr val="bg1"/>
                </a:solidFill>
              </a:rPr>
              <a:t>health</a:t>
            </a:r>
            <a:r>
              <a:rPr lang="fr-FR" altLang="x-none" dirty="0">
                <a:solidFill>
                  <a:schemeClr val="bg1"/>
                </a:solidFill>
              </a:rPr>
              <a:t>, </a:t>
            </a:r>
            <a:r>
              <a:rPr lang="fr-FR" altLang="x-none" dirty="0" err="1">
                <a:solidFill>
                  <a:schemeClr val="bg1"/>
                </a:solidFill>
              </a:rPr>
              <a:t>altruism</a:t>
            </a:r>
            <a:r>
              <a:rPr lang="fr-FR" altLang="x-none" dirty="0">
                <a:solidFill>
                  <a:schemeClr val="bg1"/>
                </a:solidFill>
              </a:rPr>
              <a:t>), the </a:t>
            </a:r>
            <a:r>
              <a:rPr lang="fr-FR" altLang="x-none" dirty="0" err="1">
                <a:solidFill>
                  <a:schemeClr val="bg1"/>
                </a:solidFill>
              </a:rPr>
              <a:t>details</a:t>
            </a:r>
            <a:r>
              <a:rPr lang="fr-FR" altLang="x-none" dirty="0">
                <a:solidFill>
                  <a:schemeClr val="bg1"/>
                </a:solidFill>
              </a:rPr>
              <a:t> of the action </a:t>
            </a:r>
            <a:r>
              <a:rPr lang="fr-FR" altLang="x-none" dirty="0" err="1">
                <a:solidFill>
                  <a:schemeClr val="bg1"/>
                </a:solidFill>
              </a:rPr>
              <a:t>vary</a:t>
            </a:r>
            <a:r>
              <a:rPr lang="fr-FR" altLang="x-none" dirty="0">
                <a:solidFill>
                  <a:schemeClr val="bg1"/>
                </a:solidFill>
              </a:rPr>
              <a:t> </a:t>
            </a:r>
            <a:r>
              <a:rPr lang="fr-FR" altLang="x-none" dirty="0" err="1">
                <a:solidFill>
                  <a:schemeClr val="bg1"/>
                </a:solidFill>
              </a:rPr>
              <a:t>according</a:t>
            </a:r>
            <a:r>
              <a:rPr lang="fr-FR" altLang="x-none" dirty="0">
                <a:solidFill>
                  <a:schemeClr val="bg1"/>
                </a:solidFill>
              </a:rPr>
              <a:t> to the </a:t>
            </a:r>
            <a:r>
              <a:rPr lang="fr-FR" altLang="x-none" dirty="0" err="1">
                <a:solidFill>
                  <a:schemeClr val="bg1"/>
                </a:solidFill>
              </a:rPr>
              <a:t>different</a:t>
            </a:r>
            <a:r>
              <a:rPr lang="fr-FR" altLang="x-none" dirty="0">
                <a:solidFill>
                  <a:schemeClr val="bg1"/>
                </a:solidFill>
              </a:rPr>
              <a:t> stages of </a:t>
            </a:r>
            <a:r>
              <a:rPr lang="fr-FR" altLang="x-none" dirty="0" err="1">
                <a:solidFill>
                  <a:schemeClr val="bg1"/>
                </a:solidFill>
              </a:rPr>
              <a:t>development</a:t>
            </a:r>
            <a:r>
              <a:rPr lang="fr-FR" altLang="x-none" dirty="0">
                <a:solidFill>
                  <a:schemeClr val="bg1"/>
                </a:solidFill>
              </a:rPr>
              <a:t> of the </a:t>
            </a:r>
            <a:r>
              <a:rPr lang="fr-FR" altLang="x-none" dirty="0" err="1">
                <a:solidFill>
                  <a:schemeClr val="bg1"/>
                </a:solidFill>
              </a:rPr>
              <a:t>child</a:t>
            </a:r>
            <a:r>
              <a:rPr lang="fr-FR" altLang="x-none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30000"/>
              </a:lnSpc>
            </a:pPr>
            <a:endParaRPr lang="fr-FR" altLang="x-none" sz="1000" dirty="0">
              <a:solidFill>
                <a:schemeClr val="bg1"/>
              </a:solidFill>
            </a:endParaRPr>
          </a:p>
          <a:p>
            <a:pPr algn="r">
              <a:lnSpc>
                <a:spcPct val="120000"/>
              </a:lnSpc>
            </a:pPr>
            <a:r>
              <a:rPr lang="fr-FR" altLang="x-none" dirty="0">
                <a:solidFill>
                  <a:schemeClr val="bg1"/>
                </a:solidFill>
              </a:rPr>
              <a:t>                                </a:t>
            </a:r>
            <a:r>
              <a:rPr lang="fr-FR" altLang="x-none" sz="1200" dirty="0">
                <a:solidFill>
                  <a:schemeClr val="bg1"/>
                </a:solidFill>
              </a:rPr>
              <a:t>Baden-Powell, </a:t>
            </a:r>
            <a:r>
              <a:rPr lang="fr-FR" altLang="x-none" sz="1200" dirty="0" err="1">
                <a:solidFill>
                  <a:schemeClr val="bg1"/>
                </a:solidFill>
              </a:rPr>
              <a:t>Aids</a:t>
            </a:r>
            <a:r>
              <a:rPr lang="fr-FR" altLang="x-none" sz="1200" dirty="0">
                <a:solidFill>
                  <a:schemeClr val="bg1"/>
                </a:solidFill>
              </a:rPr>
              <a:t> to </a:t>
            </a:r>
            <a:r>
              <a:rPr lang="fr-FR" altLang="x-none" sz="1200" dirty="0" err="1">
                <a:solidFill>
                  <a:schemeClr val="bg1"/>
                </a:solidFill>
              </a:rPr>
              <a:t>Scoutmastership</a:t>
            </a:r>
            <a:endParaRPr lang="fr-FR" altLang="x-none" sz="1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</a:rPr>
              <a:pPr/>
              <a:t>19</a:t>
            </a:fld>
            <a:endParaRPr lang="en-US" dirty="0">
              <a:latin typeface="Helvetica Neue Medium" panose="020005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DF94B7-876D-644E-B6F2-8E3D4B44E5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552" y="624753"/>
            <a:ext cx="5099051" cy="4260850"/>
          </a:xfrm>
          <a:prstGeom prst="rect">
            <a:avLst/>
          </a:prstGeom>
        </p:spPr>
      </p:pic>
      <p:pic>
        <p:nvPicPr>
          <p:cNvPr id="11" name="Picture 10" descr="SCT_Logo_EN_rgb_co.png">
            <a:extLst>
              <a:ext uri="{FF2B5EF4-FFF2-40B4-BE49-F238E27FC236}">
                <a16:creationId xmlns:a16="http://schemas.microsoft.com/office/drawing/2014/main" id="{6ABE0729-78A8-6945-B048-05A48E169C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72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1"/>
          <p:cNvSpPr txBox="1">
            <a:spLocks/>
          </p:cNvSpPr>
          <p:nvPr/>
        </p:nvSpPr>
        <p:spPr bwMode="auto">
          <a:xfrm>
            <a:off x="3949643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itle 21"/>
          <p:cNvSpPr txBox="1">
            <a:spLocks/>
          </p:cNvSpPr>
          <p:nvPr/>
        </p:nvSpPr>
        <p:spPr bwMode="auto">
          <a:xfrm>
            <a:off x="4710519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Title 21"/>
          <p:cNvSpPr txBox="1">
            <a:spLocks/>
          </p:cNvSpPr>
          <p:nvPr/>
        </p:nvSpPr>
        <p:spPr bwMode="auto">
          <a:xfrm>
            <a:off x="4348518" y="2309880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0FAE1CA5-9A80-4B4A-9D7E-E201BFBD082B}"/>
              </a:ext>
            </a:extLst>
          </p:cNvPr>
          <p:cNvSpPr txBox="1">
            <a:spLocks/>
          </p:cNvSpPr>
          <p:nvPr/>
        </p:nvSpPr>
        <p:spPr bwMode="auto">
          <a:xfrm>
            <a:off x="-385485" y="2341100"/>
            <a:ext cx="9144000" cy="129614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r"/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Renewed Approach </a:t>
            </a:r>
          </a:p>
          <a:p>
            <a:pPr lvl="0" algn="r"/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 Programme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A86694-4549-6845-A201-9B2AAC5CBB42}"/>
              </a:ext>
            </a:extLst>
          </p:cNvPr>
          <p:cNvSpPr/>
          <p:nvPr/>
        </p:nvSpPr>
        <p:spPr>
          <a:xfrm>
            <a:off x="7433125" y="3606686"/>
            <a:ext cx="1998007" cy="314350"/>
          </a:xfrm>
          <a:prstGeom prst="rect">
            <a:avLst/>
          </a:prstGeom>
          <a:solidFill>
            <a:srgbClr val="AABA0A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pitchFamily="2" charset="0"/>
                <a:ea typeface="+mn-ea"/>
                <a:cs typeface="+mn-cs"/>
              </a:rPr>
              <a:t>YOUTH PROGRAMME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Book" pitchFamily="2" charset="0"/>
              <a:ea typeface="+mn-ea"/>
              <a:cs typeface="+mn-cs"/>
            </a:endParaRPr>
          </a:p>
        </p:txBody>
      </p:sp>
      <p:pic>
        <p:nvPicPr>
          <p:cNvPr id="12" name="Picture 11" descr="SCT_Logo_EN_rgb_co.png">
            <a:extLst>
              <a:ext uri="{FF2B5EF4-FFF2-40B4-BE49-F238E27FC236}">
                <a16:creationId xmlns:a16="http://schemas.microsoft.com/office/drawing/2014/main" id="{3D69F897-32D9-D041-8CCF-07278FD905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6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035" y="337442"/>
            <a:ext cx="3526925" cy="866155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Age section models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6024" y="1159395"/>
            <a:ext cx="0" cy="0"/>
          </a:xfrm>
        </p:spPr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6024" y="1159395"/>
            <a:ext cx="0" cy="0"/>
          </a:xfrm>
        </p:spPr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38159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5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2347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008122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492309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978084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462272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948047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432234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522347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6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008122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7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492309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8</a:t>
            </a: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2978084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9</a:t>
            </a: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3462272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10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3948047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11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4432234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12</a:t>
            </a: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4918009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4918009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13</a:t>
            </a: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5402197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14</a:t>
            </a: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5887972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15</a:t>
            </a: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6372159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16</a:t>
            </a: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6857934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17</a:t>
            </a:r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7342122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18</a:t>
            </a: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7827897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19</a:t>
            </a: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8312084" y="2226244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20</a:t>
            </a: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1979712" y="1620085"/>
            <a:ext cx="2287588" cy="4683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Cubs</a:t>
            </a:r>
            <a:endParaRPr lang="fr-FR" altLang="x-none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4376390" y="1628023"/>
            <a:ext cx="2355850" cy="468377"/>
          </a:xfrm>
          <a:prstGeom prst="rect">
            <a:avLst/>
          </a:prstGeom>
          <a:solidFill>
            <a:srgbClr val="2076CD"/>
          </a:solidFill>
          <a:ln>
            <a:noFill/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dirty="0">
                <a:solidFill>
                  <a:schemeClr val="bg1"/>
                </a:solidFill>
                <a:latin typeface="Helvetica Neue Medium" panose="02000503000000020004" pitchFamily="2" charset="0"/>
              </a:rPr>
              <a:t>Scouts</a:t>
            </a:r>
          </a:p>
        </p:txBody>
      </p: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6857934" y="1628023"/>
            <a:ext cx="1870075" cy="468377"/>
          </a:xfrm>
          <a:prstGeom prst="rect">
            <a:avLst/>
          </a:prstGeom>
          <a:solidFill>
            <a:srgbClr val="C00000"/>
          </a:solidFill>
          <a:ln>
            <a:noFill/>
            <a:headEnd/>
            <a:tailEnd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Rovers</a:t>
            </a:r>
            <a:endParaRPr lang="fr-FR" altLang="x-none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1106422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5</a:t>
            </a:r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1592197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2076384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36" name="Rectangle 32"/>
          <p:cNvSpPr>
            <a:spLocks noChangeArrowheads="1"/>
          </p:cNvSpPr>
          <p:nvPr/>
        </p:nvSpPr>
        <p:spPr bwMode="auto">
          <a:xfrm>
            <a:off x="2562159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3046347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38" name="Rectangle 34"/>
          <p:cNvSpPr>
            <a:spLocks noChangeArrowheads="1"/>
          </p:cNvSpPr>
          <p:nvPr/>
        </p:nvSpPr>
        <p:spPr bwMode="auto">
          <a:xfrm>
            <a:off x="3532122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39" name="Rectangle 35"/>
          <p:cNvSpPr>
            <a:spLocks noChangeArrowheads="1"/>
          </p:cNvSpPr>
          <p:nvPr/>
        </p:nvSpPr>
        <p:spPr bwMode="auto">
          <a:xfrm>
            <a:off x="4016309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40" name="Rectangle 36"/>
          <p:cNvSpPr>
            <a:spLocks noChangeArrowheads="1"/>
          </p:cNvSpPr>
          <p:nvPr/>
        </p:nvSpPr>
        <p:spPr bwMode="auto">
          <a:xfrm>
            <a:off x="4502084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41" name="Rectangle 37"/>
          <p:cNvSpPr>
            <a:spLocks noChangeArrowheads="1"/>
          </p:cNvSpPr>
          <p:nvPr/>
        </p:nvSpPr>
        <p:spPr bwMode="auto">
          <a:xfrm>
            <a:off x="1592197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6</a:t>
            </a:r>
          </a:p>
        </p:txBody>
      </p:sp>
      <p:sp>
        <p:nvSpPr>
          <p:cNvPr id="42" name="Rectangle 38"/>
          <p:cNvSpPr>
            <a:spLocks noChangeArrowheads="1"/>
          </p:cNvSpPr>
          <p:nvPr/>
        </p:nvSpPr>
        <p:spPr bwMode="auto">
          <a:xfrm>
            <a:off x="2076384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7</a:t>
            </a:r>
          </a:p>
        </p:txBody>
      </p:sp>
      <p:sp>
        <p:nvSpPr>
          <p:cNvPr id="43" name="Rectangle 39"/>
          <p:cNvSpPr>
            <a:spLocks noChangeArrowheads="1"/>
          </p:cNvSpPr>
          <p:nvPr/>
        </p:nvSpPr>
        <p:spPr bwMode="auto">
          <a:xfrm>
            <a:off x="2562159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8</a:t>
            </a:r>
          </a:p>
        </p:txBody>
      </p:sp>
      <p:sp>
        <p:nvSpPr>
          <p:cNvPr id="44" name="Rectangle 40"/>
          <p:cNvSpPr>
            <a:spLocks noChangeArrowheads="1"/>
          </p:cNvSpPr>
          <p:nvPr/>
        </p:nvSpPr>
        <p:spPr bwMode="auto">
          <a:xfrm>
            <a:off x="3046347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9</a:t>
            </a:r>
          </a:p>
        </p:txBody>
      </p:sp>
      <p:sp>
        <p:nvSpPr>
          <p:cNvPr id="45" name="Rectangle 41"/>
          <p:cNvSpPr>
            <a:spLocks noChangeArrowheads="1"/>
          </p:cNvSpPr>
          <p:nvPr/>
        </p:nvSpPr>
        <p:spPr bwMode="auto">
          <a:xfrm>
            <a:off x="3532122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10</a:t>
            </a:r>
          </a:p>
        </p:txBody>
      </p:sp>
      <p:sp>
        <p:nvSpPr>
          <p:cNvPr id="46" name="Rectangle 42"/>
          <p:cNvSpPr>
            <a:spLocks noChangeArrowheads="1"/>
          </p:cNvSpPr>
          <p:nvPr/>
        </p:nvSpPr>
        <p:spPr bwMode="auto">
          <a:xfrm>
            <a:off x="4016309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11</a:t>
            </a:r>
          </a:p>
        </p:txBody>
      </p:sp>
      <p:sp>
        <p:nvSpPr>
          <p:cNvPr id="47" name="Rectangle 43"/>
          <p:cNvSpPr>
            <a:spLocks noChangeArrowheads="1"/>
          </p:cNvSpPr>
          <p:nvPr/>
        </p:nvSpPr>
        <p:spPr bwMode="auto">
          <a:xfrm>
            <a:off x="4502084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12</a:t>
            </a:r>
          </a:p>
        </p:txBody>
      </p:sp>
      <p:sp>
        <p:nvSpPr>
          <p:cNvPr id="48" name="Rectangle 44"/>
          <p:cNvSpPr>
            <a:spLocks noChangeArrowheads="1"/>
          </p:cNvSpPr>
          <p:nvPr/>
        </p:nvSpPr>
        <p:spPr bwMode="auto">
          <a:xfrm>
            <a:off x="4986272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49" name="Rectangle 45"/>
          <p:cNvSpPr>
            <a:spLocks noChangeArrowheads="1"/>
          </p:cNvSpPr>
          <p:nvPr/>
        </p:nvSpPr>
        <p:spPr bwMode="auto">
          <a:xfrm>
            <a:off x="4986272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13</a:t>
            </a:r>
          </a:p>
        </p:txBody>
      </p:sp>
      <p:sp>
        <p:nvSpPr>
          <p:cNvPr id="50" name="Rectangle 46"/>
          <p:cNvSpPr>
            <a:spLocks noChangeArrowheads="1"/>
          </p:cNvSpPr>
          <p:nvPr/>
        </p:nvSpPr>
        <p:spPr bwMode="auto">
          <a:xfrm>
            <a:off x="5472047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14</a:t>
            </a:r>
          </a:p>
        </p:txBody>
      </p:sp>
      <p:sp>
        <p:nvSpPr>
          <p:cNvPr id="51" name="Rectangle 47"/>
          <p:cNvSpPr>
            <a:spLocks noChangeArrowheads="1"/>
          </p:cNvSpPr>
          <p:nvPr/>
        </p:nvSpPr>
        <p:spPr bwMode="auto">
          <a:xfrm>
            <a:off x="5956234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15</a:t>
            </a:r>
          </a:p>
        </p:txBody>
      </p:sp>
      <p:sp>
        <p:nvSpPr>
          <p:cNvPr id="52" name="Rectangle 48"/>
          <p:cNvSpPr>
            <a:spLocks noChangeArrowheads="1"/>
          </p:cNvSpPr>
          <p:nvPr/>
        </p:nvSpPr>
        <p:spPr bwMode="auto">
          <a:xfrm>
            <a:off x="6442009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16</a:t>
            </a:r>
          </a:p>
        </p:txBody>
      </p:sp>
      <p:sp>
        <p:nvSpPr>
          <p:cNvPr id="53" name="Rectangle 49"/>
          <p:cNvSpPr>
            <a:spLocks noChangeArrowheads="1"/>
          </p:cNvSpPr>
          <p:nvPr/>
        </p:nvSpPr>
        <p:spPr bwMode="auto">
          <a:xfrm>
            <a:off x="6926197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17</a:t>
            </a:r>
          </a:p>
        </p:txBody>
      </p:sp>
      <p:sp>
        <p:nvSpPr>
          <p:cNvPr id="54" name="Rectangle 50"/>
          <p:cNvSpPr>
            <a:spLocks noChangeArrowheads="1"/>
          </p:cNvSpPr>
          <p:nvPr/>
        </p:nvSpPr>
        <p:spPr bwMode="auto">
          <a:xfrm>
            <a:off x="7411972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18</a:t>
            </a:r>
          </a:p>
        </p:txBody>
      </p:sp>
      <p:sp>
        <p:nvSpPr>
          <p:cNvPr id="55" name="Rectangle 51"/>
          <p:cNvSpPr>
            <a:spLocks noChangeArrowheads="1"/>
          </p:cNvSpPr>
          <p:nvPr/>
        </p:nvSpPr>
        <p:spPr bwMode="auto">
          <a:xfrm>
            <a:off x="7896159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19</a:t>
            </a:r>
          </a:p>
        </p:txBody>
      </p:sp>
      <p:sp>
        <p:nvSpPr>
          <p:cNvPr id="56" name="Rectangle 52"/>
          <p:cNvSpPr>
            <a:spLocks noChangeArrowheads="1"/>
          </p:cNvSpPr>
          <p:nvPr/>
        </p:nvSpPr>
        <p:spPr bwMode="auto">
          <a:xfrm>
            <a:off x="8381934" y="3371105"/>
            <a:ext cx="415925" cy="279452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20</a:t>
            </a:r>
          </a:p>
        </p:txBody>
      </p:sp>
      <p:sp>
        <p:nvSpPr>
          <p:cNvPr id="57" name="Rectangle 53"/>
          <p:cNvSpPr>
            <a:spLocks noChangeArrowheads="1"/>
          </p:cNvSpPr>
          <p:nvPr/>
        </p:nvSpPr>
        <p:spPr bwMode="auto">
          <a:xfrm>
            <a:off x="2483768" y="2723033"/>
            <a:ext cx="1870075" cy="467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Cubs</a:t>
            </a:r>
            <a:endParaRPr lang="fr-FR" altLang="x-none" sz="20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58" name="Rectangle 54"/>
          <p:cNvSpPr>
            <a:spLocks noChangeArrowheads="1"/>
          </p:cNvSpPr>
          <p:nvPr/>
        </p:nvSpPr>
        <p:spPr bwMode="auto">
          <a:xfrm>
            <a:off x="4427984" y="2723033"/>
            <a:ext cx="1385888" cy="467066"/>
          </a:xfrm>
          <a:prstGeom prst="rect">
            <a:avLst/>
          </a:prstGeom>
          <a:solidFill>
            <a:srgbClr val="78B929"/>
          </a:solidFill>
          <a:ln w="57150">
            <a:noFill/>
            <a:headEnd/>
            <a:tailEnd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Scouts</a:t>
            </a:r>
          </a:p>
        </p:txBody>
      </p:sp>
      <p:sp>
        <p:nvSpPr>
          <p:cNvPr id="59" name="Rectangle 55"/>
          <p:cNvSpPr>
            <a:spLocks noChangeArrowheads="1"/>
          </p:cNvSpPr>
          <p:nvPr/>
        </p:nvSpPr>
        <p:spPr bwMode="auto">
          <a:xfrm>
            <a:off x="5994424" y="2723033"/>
            <a:ext cx="1385888" cy="467066"/>
          </a:xfrm>
          <a:prstGeom prst="rect">
            <a:avLst/>
          </a:prstGeom>
          <a:solidFill>
            <a:srgbClr val="C00000"/>
          </a:solidFill>
          <a:ln>
            <a:noFill/>
            <a:headEnd/>
            <a:tailEnd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Pioneers</a:t>
            </a:r>
            <a:endParaRPr lang="fr-FR" altLang="x-none" sz="20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60" name="Rectangle 56"/>
          <p:cNvSpPr>
            <a:spLocks noChangeArrowheads="1"/>
          </p:cNvSpPr>
          <p:nvPr/>
        </p:nvSpPr>
        <p:spPr bwMode="auto">
          <a:xfrm>
            <a:off x="7489701" y="2723033"/>
            <a:ext cx="1385887" cy="467066"/>
          </a:xfrm>
          <a:prstGeom prst="rect">
            <a:avLst/>
          </a:prstGeom>
          <a:solidFill>
            <a:srgbClr val="2076CD"/>
          </a:solidFill>
          <a:ln>
            <a:noFill/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Rovers</a:t>
            </a:r>
            <a:endParaRPr lang="fr-FR" altLang="x-none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61" name="Rectangle 57"/>
          <p:cNvSpPr>
            <a:spLocks noChangeArrowheads="1"/>
          </p:cNvSpPr>
          <p:nvPr/>
        </p:nvSpPr>
        <p:spPr bwMode="auto">
          <a:xfrm>
            <a:off x="1106422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5</a:t>
            </a:r>
          </a:p>
        </p:txBody>
      </p:sp>
      <p:sp>
        <p:nvSpPr>
          <p:cNvPr id="62" name="Rectangle 58"/>
          <p:cNvSpPr>
            <a:spLocks noChangeArrowheads="1"/>
          </p:cNvSpPr>
          <p:nvPr/>
        </p:nvSpPr>
        <p:spPr bwMode="auto">
          <a:xfrm>
            <a:off x="1592197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63" name="Rectangle 59"/>
          <p:cNvSpPr>
            <a:spLocks noChangeArrowheads="1"/>
          </p:cNvSpPr>
          <p:nvPr/>
        </p:nvSpPr>
        <p:spPr bwMode="auto">
          <a:xfrm>
            <a:off x="2076384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64" name="Rectangle 60"/>
          <p:cNvSpPr>
            <a:spLocks noChangeArrowheads="1"/>
          </p:cNvSpPr>
          <p:nvPr/>
        </p:nvSpPr>
        <p:spPr bwMode="auto">
          <a:xfrm>
            <a:off x="2562159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65" name="Rectangle 61"/>
          <p:cNvSpPr>
            <a:spLocks noChangeArrowheads="1"/>
          </p:cNvSpPr>
          <p:nvPr/>
        </p:nvSpPr>
        <p:spPr bwMode="auto">
          <a:xfrm>
            <a:off x="3046347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66" name="Rectangle 62"/>
          <p:cNvSpPr>
            <a:spLocks noChangeArrowheads="1"/>
          </p:cNvSpPr>
          <p:nvPr/>
        </p:nvSpPr>
        <p:spPr bwMode="auto">
          <a:xfrm>
            <a:off x="3532122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67" name="Rectangle 63"/>
          <p:cNvSpPr>
            <a:spLocks noChangeArrowheads="1"/>
          </p:cNvSpPr>
          <p:nvPr/>
        </p:nvSpPr>
        <p:spPr bwMode="auto">
          <a:xfrm>
            <a:off x="4016309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68" name="Rectangle 64"/>
          <p:cNvSpPr>
            <a:spLocks noChangeArrowheads="1"/>
          </p:cNvSpPr>
          <p:nvPr/>
        </p:nvSpPr>
        <p:spPr bwMode="auto">
          <a:xfrm>
            <a:off x="4502084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69" name="Rectangle 65"/>
          <p:cNvSpPr>
            <a:spLocks noChangeArrowheads="1"/>
          </p:cNvSpPr>
          <p:nvPr/>
        </p:nvSpPr>
        <p:spPr bwMode="auto">
          <a:xfrm>
            <a:off x="1592197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6</a:t>
            </a:r>
          </a:p>
        </p:txBody>
      </p:sp>
      <p:sp>
        <p:nvSpPr>
          <p:cNvPr id="70" name="Rectangle 66"/>
          <p:cNvSpPr>
            <a:spLocks noChangeArrowheads="1"/>
          </p:cNvSpPr>
          <p:nvPr/>
        </p:nvSpPr>
        <p:spPr bwMode="auto">
          <a:xfrm>
            <a:off x="2076384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7</a:t>
            </a:r>
          </a:p>
        </p:txBody>
      </p:sp>
      <p:sp>
        <p:nvSpPr>
          <p:cNvPr id="71" name="Rectangle 67"/>
          <p:cNvSpPr>
            <a:spLocks noChangeArrowheads="1"/>
          </p:cNvSpPr>
          <p:nvPr/>
        </p:nvSpPr>
        <p:spPr bwMode="auto">
          <a:xfrm>
            <a:off x="2562159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8</a:t>
            </a:r>
          </a:p>
        </p:txBody>
      </p:sp>
      <p:sp>
        <p:nvSpPr>
          <p:cNvPr id="72" name="Rectangle 68"/>
          <p:cNvSpPr>
            <a:spLocks noChangeArrowheads="1"/>
          </p:cNvSpPr>
          <p:nvPr/>
        </p:nvSpPr>
        <p:spPr bwMode="auto">
          <a:xfrm>
            <a:off x="3046347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9</a:t>
            </a:r>
          </a:p>
        </p:txBody>
      </p:sp>
      <p:sp>
        <p:nvSpPr>
          <p:cNvPr id="73" name="Rectangle 69"/>
          <p:cNvSpPr>
            <a:spLocks noChangeArrowheads="1"/>
          </p:cNvSpPr>
          <p:nvPr/>
        </p:nvSpPr>
        <p:spPr bwMode="auto">
          <a:xfrm>
            <a:off x="3532122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10</a:t>
            </a:r>
          </a:p>
        </p:txBody>
      </p:sp>
      <p:sp>
        <p:nvSpPr>
          <p:cNvPr id="74" name="Rectangle 70"/>
          <p:cNvSpPr>
            <a:spLocks noChangeArrowheads="1"/>
          </p:cNvSpPr>
          <p:nvPr/>
        </p:nvSpPr>
        <p:spPr bwMode="auto">
          <a:xfrm>
            <a:off x="4016309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11</a:t>
            </a:r>
          </a:p>
        </p:txBody>
      </p:sp>
      <p:sp>
        <p:nvSpPr>
          <p:cNvPr id="75" name="Rectangle 71"/>
          <p:cNvSpPr>
            <a:spLocks noChangeArrowheads="1"/>
          </p:cNvSpPr>
          <p:nvPr/>
        </p:nvSpPr>
        <p:spPr bwMode="auto">
          <a:xfrm>
            <a:off x="4502084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12</a:t>
            </a:r>
          </a:p>
        </p:txBody>
      </p:sp>
      <p:sp>
        <p:nvSpPr>
          <p:cNvPr id="76" name="Rectangle 72"/>
          <p:cNvSpPr>
            <a:spLocks noChangeArrowheads="1"/>
          </p:cNvSpPr>
          <p:nvPr/>
        </p:nvSpPr>
        <p:spPr bwMode="auto">
          <a:xfrm>
            <a:off x="4986272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77" name="Rectangle 73"/>
          <p:cNvSpPr>
            <a:spLocks noChangeArrowheads="1"/>
          </p:cNvSpPr>
          <p:nvPr/>
        </p:nvSpPr>
        <p:spPr bwMode="auto">
          <a:xfrm>
            <a:off x="4986272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13</a:t>
            </a:r>
          </a:p>
        </p:txBody>
      </p:sp>
      <p:sp>
        <p:nvSpPr>
          <p:cNvPr id="78" name="Rectangle 74"/>
          <p:cNvSpPr>
            <a:spLocks noChangeArrowheads="1"/>
          </p:cNvSpPr>
          <p:nvPr/>
        </p:nvSpPr>
        <p:spPr bwMode="auto">
          <a:xfrm>
            <a:off x="5472047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14</a:t>
            </a:r>
          </a:p>
        </p:txBody>
      </p:sp>
      <p:sp>
        <p:nvSpPr>
          <p:cNvPr id="79" name="Rectangle 75"/>
          <p:cNvSpPr>
            <a:spLocks noChangeArrowheads="1"/>
          </p:cNvSpPr>
          <p:nvPr/>
        </p:nvSpPr>
        <p:spPr bwMode="auto">
          <a:xfrm>
            <a:off x="5956234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15</a:t>
            </a:r>
          </a:p>
        </p:txBody>
      </p:sp>
      <p:sp>
        <p:nvSpPr>
          <p:cNvPr id="80" name="Rectangle 76"/>
          <p:cNvSpPr>
            <a:spLocks noChangeArrowheads="1"/>
          </p:cNvSpPr>
          <p:nvPr/>
        </p:nvSpPr>
        <p:spPr bwMode="auto">
          <a:xfrm>
            <a:off x="6442009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16</a:t>
            </a:r>
          </a:p>
        </p:txBody>
      </p:sp>
      <p:sp>
        <p:nvSpPr>
          <p:cNvPr id="81" name="Rectangle 77"/>
          <p:cNvSpPr>
            <a:spLocks noChangeArrowheads="1"/>
          </p:cNvSpPr>
          <p:nvPr/>
        </p:nvSpPr>
        <p:spPr bwMode="auto">
          <a:xfrm>
            <a:off x="6926197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17</a:t>
            </a:r>
          </a:p>
        </p:txBody>
      </p:sp>
      <p:sp>
        <p:nvSpPr>
          <p:cNvPr id="82" name="Rectangle 78"/>
          <p:cNvSpPr>
            <a:spLocks noChangeArrowheads="1"/>
          </p:cNvSpPr>
          <p:nvPr/>
        </p:nvSpPr>
        <p:spPr bwMode="auto">
          <a:xfrm>
            <a:off x="7411972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18</a:t>
            </a:r>
          </a:p>
        </p:txBody>
      </p:sp>
      <p:sp>
        <p:nvSpPr>
          <p:cNvPr id="83" name="Rectangle 79"/>
          <p:cNvSpPr>
            <a:spLocks noChangeArrowheads="1"/>
          </p:cNvSpPr>
          <p:nvPr/>
        </p:nvSpPr>
        <p:spPr bwMode="auto">
          <a:xfrm>
            <a:off x="7896159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19</a:t>
            </a:r>
          </a:p>
        </p:txBody>
      </p:sp>
      <p:sp>
        <p:nvSpPr>
          <p:cNvPr id="84" name="Rectangle 80"/>
          <p:cNvSpPr>
            <a:spLocks noChangeArrowheads="1"/>
          </p:cNvSpPr>
          <p:nvPr/>
        </p:nvSpPr>
        <p:spPr bwMode="auto">
          <a:xfrm>
            <a:off x="8381934" y="4451225"/>
            <a:ext cx="415925" cy="280765"/>
          </a:xfrm>
          <a:prstGeom prst="rect">
            <a:avLst/>
          </a:prstGeom>
          <a:solidFill>
            <a:srgbClr val="45A2B6"/>
          </a:solidFill>
          <a:ln>
            <a:noFill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latin typeface="Helvetica Neue Medium" panose="02000503000000020004" pitchFamily="2" charset="0"/>
              </a:rPr>
              <a:t>20</a:t>
            </a:r>
          </a:p>
        </p:txBody>
      </p:sp>
      <p:sp>
        <p:nvSpPr>
          <p:cNvPr id="85" name="Rectangle 81"/>
          <p:cNvSpPr>
            <a:spLocks noChangeArrowheads="1"/>
          </p:cNvSpPr>
          <p:nvPr/>
        </p:nvSpPr>
        <p:spPr bwMode="auto">
          <a:xfrm>
            <a:off x="1029618" y="3803153"/>
            <a:ext cx="1454150" cy="467066"/>
          </a:xfrm>
          <a:prstGeom prst="rect">
            <a:avLst/>
          </a:prstGeom>
          <a:solidFill>
            <a:srgbClr val="FFC000"/>
          </a:solidFill>
          <a:ln w="57150">
            <a:noFill/>
            <a:headEnd/>
            <a:tailEnd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Beavers</a:t>
            </a:r>
            <a:endParaRPr lang="fr-FR" altLang="x-none" sz="20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86" name="Rectangle 82"/>
          <p:cNvSpPr>
            <a:spLocks noChangeArrowheads="1"/>
          </p:cNvSpPr>
          <p:nvPr/>
        </p:nvSpPr>
        <p:spPr bwMode="auto">
          <a:xfrm>
            <a:off x="2627784" y="3803153"/>
            <a:ext cx="1870075" cy="4670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Cubs</a:t>
            </a:r>
            <a:endParaRPr lang="fr-FR" altLang="x-none" sz="20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87" name="Rectangle 83"/>
          <p:cNvSpPr>
            <a:spLocks noChangeArrowheads="1"/>
          </p:cNvSpPr>
          <p:nvPr/>
        </p:nvSpPr>
        <p:spPr bwMode="auto">
          <a:xfrm>
            <a:off x="4646141" y="3803153"/>
            <a:ext cx="1870075" cy="467066"/>
          </a:xfrm>
          <a:prstGeom prst="rect">
            <a:avLst/>
          </a:prstGeom>
          <a:solidFill>
            <a:srgbClr val="78B929"/>
          </a:solidFill>
          <a:ln w="57150">
            <a:noFill/>
            <a:headEnd/>
            <a:tailEnd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Scouts</a:t>
            </a:r>
          </a:p>
        </p:txBody>
      </p:sp>
      <p:sp>
        <p:nvSpPr>
          <p:cNvPr id="88" name="Rectangle 84"/>
          <p:cNvSpPr>
            <a:spLocks noChangeArrowheads="1"/>
          </p:cNvSpPr>
          <p:nvPr/>
        </p:nvSpPr>
        <p:spPr bwMode="auto">
          <a:xfrm>
            <a:off x="6608638" y="3803153"/>
            <a:ext cx="2355850" cy="467066"/>
          </a:xfrm>
          <a:prstGeom prst="rect">
            <a:avLst/>
          </a:prstGeom>
          <a:solidFill>
            <a:srgbClr val="2076CD"/>
          </a:solidFill>
          <a:ln>
            <a:noFill/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algn="ctr"/>
            <a:r>
              <a:rPr lang="fr-FR" altLang="x-none" sz="2000" dirty="0">
                <a:solidFill>
                  <a:schemeClr val="bg1"/>
                </a:solidFill>
                <a:latin typeface="Helvetica Neue Medium" panose="02000503000000020004" pitchFamily="2" charset="0"/>
              </a:rPr>
              <a:t>Venture Scouts</a:t>
            </a:r>
            <a:endParaRPr lang="fr-FR" altLang="x-none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0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8653DFA-92FA-F940-9DE2-1C70808D9989}"/>
              </a:ext>
            </a:extLst>
          </p:cNvPr>
          <p:cNvCxnSpPr/>
          <p:nvPr/>
        </p:nvCxnSpPr>
        <p:spPr>
          <a:xfrm>
            <a:off x="1765300" y="4011910"/>
            <a:ext cx="411961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D2D2E4-ED3E-9C46-B87E-04C858DF161D}"/>
              </a:ext>
            </a:extLst>
          </p:cNvPr>
          <p:cNvCxnSpPr>
            <a:cxnSpLocks/>
          </p:cNvCxnSpPr>
          <p:nvPr/>
        </p:nvCxnSpPr>
        <p:spPr>
          <a:xfrm>
            <a:off x="1612900" y="3219822"/>
            <a:ext cx="576741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2E1E90-2249-424A-8439-9E7F4B24A516}"/>
              </a:ext>
            </a:extLst>
          </p:cNvPr>
          <p:cNvCxnSpPr/>
          <p:nvPr/>
        </p:nvCxnSpPr>
        <p:spPr>
          <a:xfrm>
            <a:off x="1460500" y="2427734"/>
            <a:ext cx="411961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6542588-C567-404A-AE93-06D316F33542}"/>
              </a:ext>
            </a:extLst>
          </p:cNvPr>
          <p:cNvSpPr/>
          <p:nvPr/>
        </p:nvSpPr>
        <p:spPr>
          <a:xfrm>
            <a:off x="505887" y="2151737"/>
            <a:ext cx="1800200" cy="59043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6B7A75-9CC0-3B4E-BAAE-5ABA409FE343}"/>
              </a:ext>
            </a:extLst>
          </p:cNvPr>
          <p:cNvSpPr/>
          <p:nvPr/>
        </p:nvSpPr>
        <p:spPr>
          <a:xfrm>
            <a:off x="505887" y="2906649"/>
            <a:ext cx="1800200" cy="59043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D0A842-9B51-984E-9635-708C03E86EB0}"/>
              </a:ext>
            </a:extLst>
          </p:cNvPr>
          <p:cNvSpPr/>
          <p:nvPr/>
        </p:nvSpPr>
        <p:spPr>
          <a:xfrm>
            <a:off x="505887" y="3663905"/>
            <a:ext cx="1800200" cy="59043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8FA9EC-7DE9-0349-82F7-3650A324B719}"/>
              </a:ext>
            </a:extLst>
          </p:cNvPr>
          <p:cNvSpPr/>
          <p:nvPr/>
        </p:nvSpPr>
        <p:spPr>
          <a:xfrm>
            <a:off x="2419748" y="2151737"/>
            <a:ext cx="1800200" cy="59043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F05375-886A-954C-985C-BB06C57D6EDD}"/>
              </a:ext>
            </a:extLst>
          </p:cNvPr>
          <p:cNvSpPr/>
          <p:nvPr/>
        </p:nvSpPr>
        <p:spPr>
          <a:xfrm>
            <a:off x="2419748" y="2906649"/>
            <a:ext cx="1800200" cy="59043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522318-9286-8B44-8C64-5812A5C7392A}"/>
              </a:ext>
            </a:extLst>
          </p:cNvPr>
          <p:cNvSpPr/>
          <p:nvPr/>
        </p:nvSpPr>
        <p:spPr>
          <a:xfrm>
            <a:off x="2419748" y="3663905"/>
            <a:ext cx="1800200" cy="59043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D47441-501C-2841-B27F-D854F598FFAA}"/>
              </a:ext>
            </a:extLst>
          </p:cNvPr>
          <p:cNvSpPr/>
          <p:nvPr/>
        </p:nvSpPr>
        <p:spPr>
          <a:xfrm>
            <a:off x="4408036" y="2151737"/>
            <a:ext cx="1800200" cy="59043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3D1F89-0459-3941-9B66-28F90CABE52E}"/>
              </a:ext>
            </a:extLst>
          </p:cNvPr>
          <p:cNvSpPr/>
          <p:nvPr/>
        </p:nvSpPr>
        <p:spPr>
          <a:xfrm>
            <a:off x="4408036" y="2906649"/>
            <a:ext cx="1800200" cy="59043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9C11147-6E56-F247-A312-FAEDBD9A2012}"/>
              </a:ext>
            </a:extLst>
          </p:cNvPr>
          <p:cNvSpPr/>
          <p:nvPr/>
        </p:nvSpPr>
        <p:spPr>
          <a:xfrm>
            <a:off x="4408036" y="3663905"/>
            <a:ext cx="1800200" cy="59043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D7FC-44C8-1248-B5CB-9703BDE20906}"/>
              </a:ext>
            </a:extLst>
          </p:cNvPr>
          <p:cNvSpPr/>
          <p:nvPr/>
        </p:nvSpPr>
        <p:spPr>
          <a:xfrm>
            <a:off x="7236296" y="2906649"/>
            <a:ext cx="1800200" cy="59043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96551" y="4522438"/>
            <a:ext cx="1905000" cy="209552"/>
          </a:xfrm>
        </p:spPr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273151" y="3059038"/>
            <a:ext cx="1695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1400" dirty="0">
                <a:solidFill>
                  <a:srgbClr val="060000"/>
                </a:solidFill>
                <a:latin typeface="Helvetica Neue Medium" panose="02000503000000020004" pitchFamily="2" charset="0"/>
              </a:rPr>
              <a:t>General Objective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72351" y="2332810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1400" dirty="0">
                <a:solidFill>
                  <a:srgbClr val="060000"/>
                </a:solidFill>
                <a:latin typeface="Helvetica Neue Medium" panose="02000503000000020004" pitchFamily="2" charset="0"/>
              </a:rPr>
              <a:t>Objective 1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72351" y="3018610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1400" dirty="0">
                <a:solidFill>
                  <a:srgbClr val="060000"/>
                </a:solidFill>
                <a:latin typeface="Helvetica Neue Medium" panose="02000503000000020004" pitchFamily="2" charset="0"/>
              </a:rPr>
              <a:t>Objective 2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72351" y="3856810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1400" dirty="0">
                <a:solidFill>
                  <a:srgbClr val="060000"/>
                </a:solidFill>
                <a:latin typeface="Helvetica Neue Medium" panose="02000503000000020004" pitchFamily="2" charset="0"/>
              </a:rPr>
              <a:t>Objective 3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777351" y="2332810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1400" dirty="0">
                <a:solidFill>
                  <a:srgbClr val="060000"/>
                </a:solidFill>
                <a:latin typeface="Helvetica Neue Medium" panose="02000503000000020004" pitchFamily="2" charset="0"/>
              </a:rPr>
              <a:t>Objective 1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777351" y="3018610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1400" dirty="0">
                <a:solidFill>
                  <a:srgbClr val="060000"/>
                </a:solidFill>
                <a:latin typeface="Helvetica Neue Medium" panose="02000503000000020004" pitchFamily="2" charset="0"/>
              </a:rPr>
              <a:t>Objective 2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777351" y="3856810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1400" dirty="0">
                <a:solidFill>
                  <a:srgbClr val="060000"/>
                </a:solidFill>
                <a:latin typeface="Helvetica Neue Medium" panose="02000503000000020004" pitchFamily="2" charset="0"/>
              </a:rPr>
              <a:t>Objective 3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758551" y="2332810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1400" dirty="0">
                <a:solidFill>
                  <a:srgbClr val="060000"/>
                </a:solidFill>
                <a:latin typeface="Helvetica Neue Medium" panose="02000503000000020004" pitchFamily="2" charset="0"/>
              </a:rPr>
              <a:t>Objective 1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758551" y="3018610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1400" dirty="0">
                <a:solidFill>
                  <a:srgbClr val="060000"/>
                </a:solidFill>
                <a:latin typeface="Helvetica Neue Medium" panose="02000503000000020004" pitchFamily="2" charset="0"/>
              </a:rPr>
              <a:t>Objective 2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4758551" y="3856810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1400" dirty="0">
                <a:solidFill>
                  <a:srgbClr val="060000"/>
                </a:solidFill>
                <a:latin typeface="Helvetica Neue Medium" panose="02000503000000020004" pitchFamily="2" charset="0"/>
              </a:rPr>
              <a:t>Objective 3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971600" y="1563638"/>
            <a:ext cx="9316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24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Cubs</a:t>
            </a:r>
            <a:endParaRPr lang="fr-FR" altLang="x-none" sz="2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2800400" y="1563638"/>
            <a:ext cx="11769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2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Scouts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4589973" y="1563638"/>
            <a:ext cx="11849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x-none" sz="24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Rovers</a:t>
            </a:r>
            <a:endParaRPr lang="fr-FR" altLang="x-none" sz="2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pic>
        <p:nvPicPr>
          <p:cNvPr id="20" name="Picture 19" descr="SCT_Logo_EN_rgb_co.png">
            <a:extLst>
              <a:ext uri="{FF2B5EF4-FFF2-40B4-BE49-F238E27FC236}">
                <a16:creationId xmlns:a16="http://schemas.microsoft.com/office/drawing/2014/main" id="{3DFD265B-202D-0B4A-A4DA-B12DAB01FD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C30A39-6A9F-AC4A-ABAD-585D3891643D}"/>
              </a:ext>
            </a:extLst>
          </p:cNvPr>
          <p:cNvCxnSpPr>
            <a:stCxn id="27" idx="3"/>
            <a:endCxn id="7" idx="1"/>
          </p:cNvCxnSpPr>
          <p:nvPr/>
        </p:nvCxnSpPr>
        <p:spPr>
          <a:xfrm>
            <a:off x="6208236" y="2446954"/>
            <a:ext cx="1064915" cy="76448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EC7BB20-E06F-2A45-8254-9ADE10FDD1DC}"/>
              </a:ext>
            </a:extLst>
          </p:cNvPr>
          <p:cNvCxnSpPr>
            <a:stCxn id="29" idx="3"/>
            <a:endCxn id="7" idx="1"/>
          </p:cNvCxnSpPr>
          <p:nvPr/>
        </p:nvCxnSpPr>
        <p:spPr>
          <a:xfrm flipV="1">
            <a:off x="6208236" y="3211438"/>
            <a:ext cx="1064915" cy="74768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B8531178-D3DF-2D4E-96F3-7D380EF57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27534"/>
            <a:ext cx="8153400" cy="4572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042AF8B-B438-E448-BDCE-6F8959F17A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713" y="-265798"/>
            <a:ext cx="3174783" cy="264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2111"/>
            <a:ext cx="3352800" cy="4572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How to develop section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324" y="3120521"/>
            <a:ext cx="2192315" cy="1538550"/>
          </a:xfrm>
        </p:spPr>
        <p:txBody>
          <a:bodyPr/>
          <a:lstStyle/>
          <a:p>
            <a:r>
              <a:rPr lang="en-US" altLang="x-none" sz="2000" dirty="0">
                <a:solidFill>
                  <a:schemeClr val="bg1"/>
                </a:solidFill>
              </a:rPr>
              <a:t>Educational</a:t>
            </a:r>
            <a:r>
              <a:rPr lang="fr-FR" altLang="x-none" sz="2000" dirty="0">
                <a:solidFill>
                  <a:schemeClr val="bg1"/>
                </a:solidFill>
              </a:rPr>
              <a:t> </a:t>
            </a:r>
            <a:r>
              <a:rPr lang="fr-FR" altLang="x-none" sz="2000" dirty="0" err="1">
                <a:solidFill>
                  <a:schemeClr val="bg1"/>
                </a:solidFill>
              </a:rPr>
              <a:t>trail</a:t>
            </a:r>
            <a:r>
              <a:rPr lang="fr-FR" altLang="x-none" sz="2000" dirty="0">
                <a:solidFill>
                  <a:schemeClr val="bg1"/>
                </a:solidFill>
              </a:rPr>
              <a:t>: </a:t>
            </a:r>
            <a:r>
              <a:rPr lang="fr-FR" altLang="x-none" sz="2000" dirty="0" err="1">
                <a:solidFill>
                  <a:schemeClr val="bg1"/>
                </a:solidFill>
              </a:rPr>
              <a:t>Collecting</a:t>
            </a:r>
            <a:r>
              <a:rPr lang="fr-FR" altLang="x-none" sz="2000" dirty="0">
                <a:solidFill>
                  <a:schemeClr val="bg1"/>
                </a:solidFill>
              </a:rPr>
              <a:t> information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630141" y="565530"/>
            <a:ext cx="6336383" cy="4035020"/>
            <a:chOff x="576" y="182"/>
            <a:chExt cx="5999" cy="3840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2016" y="182"/>
              <a:ext cx="4559" cy="86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Curiosity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, Exploration, </a:t>
              </a:r>
            </a:p>
            <a:p>
              <a:pPr algn="ctr"/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Investigation, Observation</a:t>
              </a: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2016" y="1382"/>
              <a:ext cx="4559" cy="67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General Objective (Rover section)</a:t>
              </a:r>
            </a:p>
            <a:p>
              <a:pPr algn="ctr"/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Develops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 one ’s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sense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 of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curiosity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 and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systematically</a:t>
              </a:r>
              <a:endParaRPr lang="fr-FR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endParaRPr>
            </a:p>
            <a:p>
              <a:pPr algn="ctr"/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collects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 information to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expand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 one ’s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knowledge</a:t>
              </a:r>
              <a:endParaRPr lang="fr-FR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4028" y="1094"/>
              <a:ext cx="528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rot="5389192">
              <a:off x="1584" y="1814"/>
              <a:ext cx="528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 rot="5389192">
              <a:off x="1248" y="1814"/>
              <a:ext cx="528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 rot="4029577">
              <a:off x="912" y="1910"/>
              <a:ext cx="528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2872452">
              <a:off x="624" y="2150"/>
              <a:ext cx="528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pt-PT" altLang="x-none" dirty="0">
                <a:solidFill>
                  <a:srgbClr val="333399"/>
                </a:solidFill>
                <a:latin typeface="Helvetica Neue Medium" panose="02000503000000020004" pitchFamily="2" charset="0"/>
              </a:endParaRPr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>
              <a:off x="576" y="2534"/>
              <a:ext cx="480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>
              <a:off x="576" y="2870"/>
              <a:ext cx="480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16" name="AutoShape 13"/>
            <p:cNvSpPr>
              <a:spLocks noChangeArrowheads="1"/>
            </p:cNvSpPr>
            <p:nvPr/>
          </p:nvSpPr>
          <p:spPr bwMode="auto">
            <a:xfrm rot="-1593903">
              <a:off x="672" y="3206"/>
              <a:ext cx="480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>
              <a:off x="1728" y="3446"/>
              <a:ext cx="240" cy="432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2064" y="3302"/>
              <a:ext cx="4511" cy="7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Section Objective (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Cubs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)</a:t>
              </a:r>
            </a:p>
            <a:p>
              <a:pPr algn="ctr"/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Is able to express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what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he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/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she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finds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surprising</a:t>
              </a:r>
              <a:endParaRPr lang="fr-FR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endParaRPr>
            </a:p>
            <a:p>
              <a:pPr algn="ctr"/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or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strange</a:t>
              </a:r>
              <a:endParaRPr lang="fr-FR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endParaRPr>
            </a:p>
          </p:txBody>
        </p:sp>
        <p:sp>
          <p:nvSpPr>
            <p:cNvPr id="19" name="AutoShape 16"/>
            <p:cNvSpPr>
              <a:spLocks noChangeArrowheads="1"/>
            </p:cNvSpPr>
            <p:nvPr/>
          </p:nvSpPr>
          <p:spPr bwMode="auto">
            <a:xfrm rot="-2998057">
              <a:off x="936" y="3422"/>
              <a:ext cx="480" cy="24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20" name="AutoShape 17"/>
            <p:cNvSpPr>
              <a:spLocks noChangeArrowheads="1"/>
            </p:cNvSpPr>
            <p:nvPr/>
          </p:nvSpPr>
          <p:spPr bwMode="auto">
            <a:xfrm>
              <a:off x="1392" y="3446"/>
              <a:ext cx="240" cy="432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21" name="AutoShape 18"/>
            <p:cNvSpPr>
              <a:spLocks noChangeArrowheads="1"/>
            </p:cNvSpPr>
            <p:nvPr/>
          </p:nvSpPr>
          <p:spPr bwMode="auto">
            <a:xfrm>
              <a:off x="4079" y="2965"/>
              <a:ext cx="480" cy="24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2016" y="2246"/>
              <a:ext cx="4559" cy="64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Section Objective (Scouts)</a:t>
              </a:r>
            </a:p>
            <a:p>
              <a:pPr algn="ctr"/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Shows an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interest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 in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expanding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his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/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her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knowledge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 of </a:t>
              </a:r>
            </a:p>
            <a:p>
              <a:pPr algn="ctr"/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things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going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 on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around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 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him</a:t>
              </a:r>
              <a:r>
                <a:rPr lang="fr-FR" altLang="x-none" sz="1200" dirty="0">
                  <a:solidFill>
                    <a:schemeClr val="bg1"/>
                  </a:solidFill>
                  <a:latin typeface="Helvetica Neue Medium" panose="02000503000000020004" pitchFamily="2" charset="0"/>
                </a:rPr>
                <a:t>/</a:t>
              </a:r>
              <a:r>
                <a:rPr lang="fr-FR" altLang="x-none" sz="1200" dirty="0" err="1">
                  <a:solidFill>
                    <a:schemeClr val="bg1"/>
                  </a:solidFill>
                  <a:latin typeface="Helvetica Neue Medium" panose="02000503000000020004" pitchFamily="2" charset="0"/>
                </a:rPr>
                <a:t>her</a:t>
              </a:r>
              <a:endParaRPr lang="fr-FR" altLang="x-none" sz="1200" dirty="0">
                <a:solidFill>
                  <a:schemeClr val="bg1"/>
                </a:solidFill>
                <a:latin typeface="Helvetica Neue Medium" panose="02000503000000020004" pitchFamily="2" charset="0"/>
              </a:endParaRPr>
            </a:p>
          </p:txBody>
        </p:sp>
      </p:grpSp>
      <p:pic>
        <p:nvPicPr>
          <p:cNvPr id="23" name="Picture 22" descr="SCT_Logo_EN_rgb_co.png">
            <a:extLst>
              <a:ext uri="{FF2B5EF4-FFF2-40B4-BE49-F238E27FC236}">
                <a16:creationId xmlns:a16="http://schemas.microsoft.com/office/drawing/2014/main" id="{88FE1030-CFBE-AF4C-B761-9F2805D3A0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67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C072A1-5E4B-5F4F-BAF2-41E84A9E1D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915189"/>
            <a:ext cx="4648200" cy="387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137DD1-6C51-AC40-BD66-B7061E8AC9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039" y="3057415"/>
            <a:ext cx="2091146" cy="19830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694599-067E-2942-9BE3-91879C0992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167" y="1867591"/>
            <a:ext cx="2301957" cy="218134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F1348A9-7C2D-8343-A76B-7C80DE377D94}"/>
              </a:ext>
            </a:extLst>
          </p:cNvPr>
          <p:cNvCxnSpPr>
            <a:cxnSpLocks/>
          </p:cNvCxnSpPr>
          <p:nvPr/>
        </p:nvCxnSpPr>
        <p:spPr>
          <a:xfrm>
            <a:off x="8004368" y="1984921"/>
            <a:ext cx="0" cy="952632"/>
          </a:xfrm>
          <a:prstGeom prst="straightConnector1">
            <a:avLst/>
          </a:prstGeom>
          <a:ln w="76200">
            <a:solidFill>
              <a:srgbClr val="2076CD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9DD359A-8272-8649-AB53-DBA8234FCC51}"/>
              </a:ext>
            </a:extLst>
          </p:cNvPr>
          <p:cNvCxnSpPr>
            <a:cxnSpLocks/>
          </p:cNvCxnSpPr>
          <p:nvPr/>
        </p:nvCxnSpPr>
        <p:spPr>
          <a:xfrm flipH="1">
            <a:off x="6012160" y="1217927"/>
            <a:ext cx="1148963" cy="964115"/>
          </a:xfrm>
          <a:prstGeom prst="straightConnector1">
            <a:avLst/>
          </a:prstGeom>
          <a:ln w="76200">
            <a:solidFill>
              <a:srgbClr val="2076CD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B4DD32-329F-3748-85D2-BAEDECBEC2A8}"/>
              </a:ext>
            </a:extLst>
          </p:cNvPr>
          <p:cNvCxnSpPr>
            <a:cxnSpLocks/>
          </p:cNvCxnSpPr>
          <p:nvPr/>
        </p:nvCxnSpPr>
        <p:spPr>
          <a:xfrm flipH="1" flipV="1">
            <a:off x="6012160" y="3651870"/>
            <a:ext cx="961679" cy="421712"/>
          </a:xfrm>
          <a:prstGeom prst="straightConnector1">
            <a:avLst/>
          </a:prstGeom>
          <a:ln w="76200">
            <a:solidFill>
              <a:srgbClr val="2076CD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EC21839-3AA2-3E48-9B2E-BF1D9BAD44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852" y="398489"/>
            <a:ext cx="1729016" cy="1638877"/>
          </a:xfrm>
          <a:prstGeom prst="rect">
            <a:avLst/>
          </a:prstGeom>
        </p:spPr>
      </p:pic>
      <p:pic>
        <p:nvPicPr>
          <p:cNvPr id="39" name="Picture 38" descr="SCT_Logo_EN_rgb_co.png">
            <a:extLst>
              <a:ext uri="{FF2B5EF4-FFF2-40B4-BE49-F238E27FC236}">
                <a16:creationId xmlns:a16="http://schemas.microsoft.com/office/drawing/2014/main" id="{D9625D2F-2FAA-784B-BEB1-6BD677761F7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1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252536" y="141227"/>
            <a:ext cx="0" cy="0"/>
          </a:xfrm>
        </p:spPr>
        <p:txBody>
          <a:bodyPr/>
          <a:lstStyle/>
          <a:p>
            <a:r>
              <a:rPr lang="en-US" dirty="0">
                <a:latin typeface="Helvetica Neue Medium" panose="02000503000000020004" pitchFamily="2" charset="0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252536" y="141227"/>
            <a:ext cx="0" cy="0"/>
          </a:xfrm>
        </p:spPr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245273" y="4403223"/>
            <a:ext cx="25010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16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Duration and </a:t>
            </a:r>
            <a:r>
              <a:rPr lang="fr-FR" altLang="x-none" sz="1600" b="1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complexity</a:t>
            </a:r>
            <a:endParaRPr lang="fr-FR" altLang="x-none" sz="1600" b="1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18795" y="2321892"/>
            <a:ext cx="13965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x-none" sz="1600" b="1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Youth</a:t>
            </a:r>
            <a:endParaRPr lang="fr-FR" altLang="x-none" sz="1600" b="1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r>
              <a:rPr lang="fr-FR" altLang="x-none" sz="1600" b="1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involvement</a:t>
            </a:r>
            <a:r>
              <a:rPr lang="fr-FR" altLang="x-none" sz="1600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4515331" y="408855"/>
            <a:ext cx="4036262" cy="4539159"/>
            <a:chOff x="3575" y="-165"/>
            <a:chExt cx="3821" cy="4488"/>
          </a:xfrm>
        </p:grpSpPr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5486" y="4080"/>
              <a:ext cx="175" cy="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endParaRPr lang="fr-FR" altLang="x-none" sz="1000" dirty="0">
                <a:solidFill>
                  <a:srgbClr val="333399"/>
                </a:solidFill>
                <a:latin typeface="Helvetica Neue Medium" panose="02000503000000020004" pitchFamily="2" charset="0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" y="-165"/>
              <a:ext cx="3821" cy="3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4419" y="1131"/>
              <a:ext cx="2656" cy="2209"/>
              <a:chOff x="4419" y="1131"/>
              <a:chExt cx="2656" cy="2209"/>
            </a:xfrm>
          </p:grpSpPr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4419" y="3005"/>
                <a:ext cx="1628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x-none" sz="1600" dirty="0" err="1">
                    <a:solidFill>
                      <a:srgbClr val="333399"/>
                    </a:solidFill>
                    <a:latin typeface="Helvetica Neue Medium" panose="02000503000000020004" pitchFamily="2" charset="0"/>
                  </a:rPr>
                  <a:t>Directed</a:t>
                </a:r>
                <a:r>
                  <a:rPr lang="fr-FR" altLang="x-none" sz="1600" dirty="0">
                    <a:solidFill>
                      <a:srgbClr val="333399"/>
                    </a:solidFill>
                    <a:latin typeface="Helvetica Neue Medium" panose="02000503000000020004" pitchFamily="2" charset="0"/>
                  </a:rPr>
                  <a:t> </a:t>
                </a:r>
                <a:r>
                  <a:rPr lang="fr-FR" altLang="x-none" sz="1600" dirty="0" err="1">
                    <a:solidFill>
                      <a:srgbClr val="333399"/>
                    </a:solidFill>
                    <a:latin typeface="Helvetica Neue Medium" panose="02000503000000020004" pitchFamily="2" charset="0"/>
                  </a:rPr>
                  <a:t>activity</a:t>
                </a:r>
                <a:endParaRPr lang="fr-FR" altLang="x-none" sz="1600" dirty="0">
                  <a:solidFill>
                    <a:srgbClr val="333399"/>
                  </a:solidFill>
                  <a:latin typeface="Helvetica Neue Medium" panose="02000503000000020004" pitchFamily="2" charset="0"/>
                </a:endParaRPr>
              </a:p>
            </p:txBody>
          </p:sp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auto">
              <a:xfrm>
                <a:off x="5043" y="2331"/>
                <a:ext cx="2019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x-none" sz="1600" dirty="0">
                    <a:solidFill>
                      <a:srgbClr val="333399"/>
                    </a:solidFill>
                    <a:latin typeface="Helvetica Neue Medium" panose="02000503000000020004" pitchFamily="2" charset="0"/>
                  </a:rPr>
                  <a:t>Participative </a:t>
                </a:r>
                <a:r>
                  <a:rPr lang="fr-FR" altLang="x-none" sz="1600" dirty="0" err="1">
                    <a:solidFill>
                      <a:srgbClr val="333399"/>
                    </a:solidFill>
                    <a:latin typeface="Helvetica Neue Medium" panose="02000503000000020004" pitchFamily="2" charset="0"/>
                  </a:rPr>
                  <a:t>activity</a:t>
                </a:r>
                <a:endParaRPr lang="fr-FR" altLang="x-none" sz="1600" dirty="0">
                  <a:solidFill>
                    <a:srgbClr val="333399"/>
                  </a:solidFill>
                  <a:latin typeface="Helvetica Neue Medium" panose="02000503000000020004" pitchFamily="2" charset="0"/>
                </a:endParaRPr>
              </a:p>
            </p:txBody>
          </p:sp>
          <p:sp>
            <p:nvSpPr>
              <p:cNvPr id="14" name="Text Box 9"/>
              <p:cNvSpPr txBox="1">
                <a:spLocks noChangeArrowheads="1"/>
              </p:cNvSpPr>
              <p:nvPr/>
            </p:nvSpPr>
            <p:spPr bwMode="auto">
              <a:xfrm>
                <a:off x="6263" y="1131"/>
                <a:ext cx="812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x-none" sz="1600" dirty="0">
                    <a:solidFill>
                      <a:srgbClr val="333399"/>
                    </a:solidFill>
                    <a:latin typeface="Helvetica Neue Medium" panose="02000503000000020004" pitchFamily="2" charset="0"/>
                  </a:rPr>
                  <a:t>Project</a:t>
                </a:r>
              </a:p>
            </p:txBody>
          </p:sp>
        </p:grpSp>
      </p:grpSp>
      <p:pic>
        <p:nvPicPr>
          <p:cNvPr id="15" name="Picture 14" descr="SCT_Logo_EN_rgb_co.png">
            <a:extLst>
              <a:ext uri="{FF2B5EF4-FFF2-40B4-BE49-F238E27FC236}">
                <a16:creationId xmlns:a16="http://schemas.microsoft.com/office/drawing/2014/main" id="{A9FD5F65-31C8-2445-B1EA-F10FF69F0F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5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579862"/>
            <a:ext cx="8153400" cy="2425824"/>
          </a:xfrm>
        </p:spPr>
        <p:txBody>
          <a:bodyPr/>
          <a:lstStyle/>
          <a:p>
            <a:pPr algn="r"/>
            <a:r>
              <a:rPr lang="fr-FR" altLang="x-none" sz="2400" dirty="0">
                <a:solidFill>
                  <a:schemeClr val="bg1"/>
                </a:solidFill>
              </a:rPr>
              <a:t>« Play </a:t>
            </a:r>
            <a:r>
              <a:rPr lang="fr-FR" altLang="x-none" sz="2400" dirty="0" err="1">
                <a:solidFill>
                  <a:schemeClr val="bg1"/>
                </a:solidFill>
              </a:rPr>
              <a:t>is</a:t>
            </a:r>
            <a:r>
              <a:rPr lang="fr-FR" altLang="x-none" sz="2400" dirty="0">
                <a:solidFill>
                  <a:schemeClr val="bg1"/>
                </a:solidFill>
              </a:rPr>
              <a:t> the first Great </a:t>
            </a:r>
            <a:r>
              <a:rPr lang="fr-FR" altLang="x-none" sz="2400" dirty="0" err="1">
                <a:solidFill>
                  <a:schemeClr val="bg1"/>
                </a:solidFill>
              </a:rPr>
              <a:t>educator</a:t>
            </a:r>
            <a:r>
              <a:rPr lang="fr-FR" altLang="x-none" sz="2400" dirty="0">
                <a:solidFill>
                  <a:schemeClr val="bg1"/>
                </a:solidFill>
              </a:rPr>
              <a:t> »</a:t>
            </a:r>
          </a:p>
          <a:p>
            <a:pPr algn="r"/>
            <a:r>
              <a:rPr lang="fr-FR" altLang="x-none" sz="2400" dirty="0">
                <a:solidFill>
                  <a:schemeClr val="bg1"/>
                </a:solidFill>
              </a:rPr>
              <a:t>« </a:t>
            </a:r>
            <a:r>
              <a:rPr lang="fr-FR" altLang="x-none" sz="2400" dirty="0" err="1">
                <a:solidFill>
                  <a:schemeClr val="bg1"/>
                </a:solidFill>
              </a:rPr>
              <a:t>Scouting</a:t>
            </a:r>
            <a:r>
              <a:rPr lang="fr-FR" altLang="x-none" sz="2400" dirty="0">
                <a:solidFill>
                  <a:schemeClr val="bg1"/>
                </a:solidFill>
              </a:rPr>
              <a:t> </a:t>
            </a:r>
            <a:r>
              <a:rPr lang="fr-FR" altLang="x-none" sz="2400" dirty="0" err="1">
                <a:solidFill>
                  <a:schemeClr val="bg1"/>
                </a:solidFill>
              </a:rPr>
              <a:t>is</a:t>
            </a:r>
            <a:r>
              <a:rPr lang="fr-FR" altLang="x-none" sz="2400" dirty="0">
                <a:solidFill>
                  <a:schemeClr val="bg1"/>
                </a:solidFill>
              </a:rPr>
              <a:t> a Jolly Game  »</a:t>
            </a:r>
          </a:p>
          <a:p>
            <a:pPr algn="r"/>
            <a:br>
              <a:rPr lang="fr-FR" altLang="x-none" sz="2400" dirty="0">
                <a:solidFill>
                  <a:schemeClr val="bg1"/>
                </a:solidFill>
              </a:rPr>
            </a:br>
            <a:r>
              <a:rPr lang="fr-FR" altLang="x-none" sz="2400" b="1" dirty="0">
                <a:solidFill>
                  <a:schemeClr val="bg1"/>
                </a:solidFill>
              </a:rPr>
              <a:t>Baden-Powell</a:t>
            </a:r>
          </a:p>
          <a:p>
            <a:pPr algn="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pic>
        <p:nvPicPr>
          <p:cNvPr id="9" name="Picture 8" descr="SCT_Logo_EN_rgb_co.png">
            <a:extLst>
              <a:ext uri="{FF2B5EF4-FFF2-40B4-BE49-F238E27FC236}">
                <a16:creationId xmlns:a16="http://schemas.microsoft.com/office/drawing/2014/main" id="{F163A763-9F16-4447-AE04-2E9917F7FB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C594D1-5FD0-9F45-B98E-758AF9130A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3598"/>
            <a:ext cx="3174783" cy="264565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80B9A2F-5437-B84F-9CBF-7C0455818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46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31790"/>
            <a:ext cx="2814464" cy="4572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Spontaneous game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pic>
        <p:nvPicPr>
          <p:cNvPr id="13" name="Picture 12" descr="SCT_Logo_EN_rgb_co.png">
            <a:extLst>
              <a:ext uri="{FF2B5EF4-FFF2-40B4-BE49-F238E27FC236}">
                <a16:creationId xmlns:a16="http://schemas.microsoft.com/office/drawing/2014/main" id="{E477B01B-71C6-FF44-B956-245CC88E2F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994094-9FE4-0749-86E3-5FB5F05F51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232163"/>
            <a:ext cx="5503632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F7EFC7-C246-1140-BDC0-83A97B16F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7842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68206" y="31768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ＭＳ Ｐゴシック" charset="0"/>
            </a:endParaRPr>
          </a:p>
        </p:txBody>
      </p:sp>
      <p:pic>
        <p:nvPicPr>
          <p:cNvPr id="9" name="Picture 8" descr="SCT_Logo_EN_rgb_co.png">
            <a:extLst>
              <a:ext uri="{FF2B5EF4-FFF2-40B4-BE49-F238E27FC236}">
                <a16:creationId xmlns:a16="http://schemas.microsoft.com/office/drawing/2014/main" id="{4F9A341F-E658-5145-A25D-C138D58565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D4F49B-046C-1D44-B68B-B90C1B5D80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274" y="2332306"/>
            <a:ext cx="1563885" cy="556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84404A-42C1-664B-99C7-722967F0D77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862" y="213570"/>
            <a:ext cx="4666576" cy="46759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703F23-F501-B845-94BA-DCEEC803904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286" y="728934"/>
            <a:ext cx="1165041" cy="11545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D45EFC-44CE-9D47-8CAE-B68D5AACEBA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294" y="193931"/>
            <a:ext cx="1112562" cy="10285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8EFB8D-5374-5944-BB1B-C36FE101E19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829" y="3908923"/>
            <a:ext cx="1102066" cy="10390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CE91F1-6B54-994D-AE67-0491DD2DA95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170" y="3207000"/>
            <a:ext cx="1123058" cy="11335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8B0D8D-5117-C040-A5F1-4401DF3BB76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042" y="2333079"/>
            <a:ext cx="1018099" cy="11020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FED95B-E83A-3A45-8EC8-4F29DC48945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773" y="3207000"/>
            <a:ext cx="1133554" cy="11440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B8493D6-3AF5-2348-8AC6-61FFD390B7D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796" y="2015170"/>
            <a:ext cx="1028595" cy="11125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4EB8EE2-AFB0-C849-8E6E-AF23E184D56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538" y="750441"/>
            <a:ext cx="1133554" cy="1123058"/>
          </a:xfrm>
          <a:prstGeom prst="rect">
            <a:avLst/>
          </a:prstGeom>
        </p:spPr>
      </p:pic>
      <p:pic>
        <p:nvPicPr>
          <p:cNvPr id="15" name="Picture 14" descr="SCT_Logo_EN_rgb_co.png">
            <a:extLst>
              <a:ext uri="{FF2B5EF4-FFF2-40B4-BE49-F238E27FC236}">
                <a16:creationId xmlns:a16="http://schemas.microsoft.com/office/drawing/2014/main" id="{44E66517-B2B8-8C4A-9D7F-C3B8FC3930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5243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54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1F210E-2C4F-0F4A-94DE-C8E97B5013AE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48" y="483518"/>
            <a:ext cx="3816424" cy="4248472"/>
          </a:xfrm>
        </p:spPr>
        <p:txBody>
          <a:bodyPr/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altLang="x-none" sz="2400" dirty="0">
                <a:solidFill>
                  <a:schemeClr val="bg1"/>
                </a:solidFill>
              </a:rPr>
              <a:t>Focused on each individual</a:t>
            </a:r>
            <a:br>
              <a:rPr lang="en-GB" altLang="x-none" sz="2400" dirty="0">
                <a:solidFill>
                  <a:schemeClr val="bg1"/>
                </a:solidFill>
              </a:rPr>
            </a:br>
            <a:br>
              <a:rPr lang="en-GB" altLang="x-none" sz="2400" dirty="0">
                <a:solidFill>
                  <a:schemeClr val="bg1"/>
                </a:solidFill>
              </a:rPr>
            </a:br>
            <a:r>
              <a:rPr lang="en-GB" altLang="x-none" sz="2000" dirty="0">
                <a:solidFill>
                  <a:schemeClr val="bg1"/>
                </a:solidFill>
              </a:rPr>
              <a:t>« Our goal should be to </a:t>
            </a:r>
            <a:r>
              <a:rPr lang="en-GB" altLang="x-none" sz="2000" dirty="0" err="1">
                <a:solidFill>
                  <a:schemeClr val="bg1"/>
                </a:solidFill>
              </a:rPr>
              <a:t>develope</a:t>
            </a:r>
            <a:r>
              <a:rPr lang="en-GB" altLang="x-none" sz="2000" dirty="0">
                <a:solidFill>
                  <a:schemeClr val="bg1"/>
                </a:solidFill>
              </a:rPr>
              <a:t>, in each young person, ambition and hope, and the sense of achievement which will carry him on to greater ventures » (B.P)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GB" altLang="x-none" sz="24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altLang="x-none" sz="2400" dirty="0">
                <a:solidFill>
                  <a:schemeClr val="bg1"/>
                </a:solidFill>
              </a:rPr>
              <a:t>Considering each person’s strengths</a:t>
            </a:r>
            <a:br>
              <a:rPr lang="en-GB" altLang="x-none" sz="2400" dirty="0">
                <a:solidFill>
                  <a:schemeClr val="bg1"/>
                </a:solidFill>
              </a:rPr>
            </a:br>
            <a:endParaRPr lang="en-GB" altLang="x-none" sz="24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altLang="x-none" sz="2400" dirty="0">
                <a:solidFill>
                  <a:schemeClr val="bg1"/>
                </a:solidFill>
              </a:rPr>
              <a:t>Based on educational objectives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</a:rPr>
              <a:pPr/>
              <a:t>28</a:t>
            </a:fld>
            <a:endParaRPr lang="en-US" dirty="0">
              <a:latin typeface="Helvetica Neue Medium" panose="020005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2BFE07-0992-A140-9CD7-A507268942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29" y="1020665"/>
            <a:ext cx="4225636" cy="3521364"/>
          </a:xfrm>
          <a:prstGeom prst="rect">
            <a:avLst/>
          </a:prstGeom>
        </p:spPr>
      </p:pic>
      <p:pic>
        <p:nvPicPr>
          <p:cNvPr id="11" name="Picture 10" descr="SCT_Logo_EN_rgb_co.png">
            <a:extLst>
              <a:ext uri="{FF2B5EF4-FFF2-40B4-BE49-F238E27FC236}">
                <a16:creationId xmlns:a16="http://schemas.microsoft.com/office/drawing/2014/main" id="{77629608-97A7-EA4D-A033-621B770F51F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77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C5DBDB-1DE1-4E41-A342-11E7E6037CD2}"/>
              </a:ext>
            </a:extLst>
          </p:cNvPr>
          <p:cNvSpPr/>
          <p:nvPr/>
        </p:nvSpPr>
        <p:spPr>
          <a:xfrm>
            <a:off x="5303440" y="572118"/>
            <a:ext cx="2532856" cy="9819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AFC662-ED7A-3044-80DF-BA20DCDBAD08}"/>
              </a:ext>
            </a:extLst>
          </p:cNvPr>
          <p:cNvSpPr/>
          <p:nvPr/>
        </p:nvSpPr>
        <p:spPr>
          <a:xfrm>
            <a:off x="5303440" y="2268429"/>
            <a:ext cx="2532856" cy="9819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56799C-C29D-474B-98F5-D86CFEE6A82F}"/>
              </a:ext>
            </a:extLst>
          </p:cNvPr>
          <p:cNvSpPr/>
          <p:nvPr/>
        </p:nvSpPr>
        <p:spPr>
          <a:xfrm>
            <a:off x="5303440" y="3822053"/>
            <a:ext cx="2532856" cy="9819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2449AA3C-9D4A-2543-920D-8F81D28250FD}"/>
              </a:ext>
            </a:extLst>
          </p:cNvPr>
          <p:cNvSpPr/>
          <p:nvPr/>
        </p:nvSpPr>
        <p:spPr>
          <a:xfrm>
            <a:off x="6384644" y="3353061"/>
            <a:ext cx="371532" cy="586841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6BC004E9-1301-6B4F-8CBB-B7D95482DE1C}"/>
              </a:ext>
            </a:extLst>
          </p:cNvPr>
          <p:cNvSpPr/>
          <p:nvPr/>
        </p:nvSpPr>
        <p:spPr>
          <a:xfrm>
            <a:off x="6384644" y="1699396"/>
            <a:ext cx="371532" cy="645525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15816" y="3819407"/>
            <a:ext cx="268823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Discover</a:t>
            </a:r>
            <a:r>
              <a:rPr lang="fr-FR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fr-FR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Scouting’s</a:t>
            </a:r>
            <a:r>
              <a:rPr lang="fr-FR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fr-FR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proposal</a:t>
            </a:r>
            <a:r>
              <a:rPr lang="fr-FR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, </a:t>
            </a:r>
            <a:r>
              <a:rPr lang="fr-FR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Decision</a:t>
            </a:r>
            <a:r>
              <a:rPr lang="fr-FR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to </a:t>
            </a:r>
            <a:r>
              <a:rPr lang="fr-FR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make</a:t>
            </a:r>
            <a:r>
              <a:rPr lang="fr-FR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a </a:t>
            </a:r>
            <a:r>
              <a:rPr lang="fr-FR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personal</a:t>
            </a:r>
            <a:r>
              <a:rPr lang="fr-FR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</a:t>
            </a:r>
            <a:r>
              <a:rPr lang="fr-FR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commitment</a:t>
            </a:r>
            <a:r>
              <a:rPr lang="fr-FR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(Promise)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951142" y="2155845"/>
            <a:ext cx="22322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Half of the section </a:t>
            </a:r>
            <a:r>
              <a:rPr lang="fr-FR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educational</a:t>
            </a:r>
            <a:r>
              <a:rPr lang="fr-FR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objectives are </a:t>
            </a:r>
            <a:r>
              <a:rPr lang="fr-FR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achieved</a:t>
            </a:r>
            <a:endParaRPr lang="fr-FR" altLang="x-none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939991" y="483518"/>
            <a:ext cx="223695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All section </a:t>
            </a:r>
            <a:r>
              <a:rPr lang="fr-FR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educational</a:t>
            </a:r>
            <a:r>
              <a:rPr lang="fr-FR" altLang="x-none" sz="1600" dirty="0">
                <a:solidFill>
                  <a:schemeClr val="bg1"/>
                </a:solidFill>
                <a:latin typeface="Helvetica Neue Medium" panose="02000503000000020004" pitchFamily="2" charset="0"/>
              </a:rPr>
              <a:t> objectives are </a:t>
            </a:r>
            <a:r>
              <a:rPr lang="fr-FR" altLang="x-none" sz="16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achieved</a:t>
            </a:r>
            <a:endParaRPr lang="fr-FR" altLang="x-none" sz="16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925618" y="596129"/>
            <a:ext cx="12557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x-none" sz="2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Final stage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388024" y="2294518"/>
            <a:ext cx="23308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x-none" sz="24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Intermediate</a:t>
            </a:r>
            <a:endParaRPr lang="fr-FR" altLang="x-none" sz="2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pPr algn="ctr"/>
            <a:r>
              <a:rPr lang="fr-FR" altLang="x-none" sz="2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stage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579405" y="3903265"/>
            <a:ext cx="19481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x-none" sz="2400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Welcome</a:t>
            </a:r>
            <a:endParaRPr lang="fr-FR" altLang="x-none" sz="240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  <a:p>
            <a:pPr algn="ctr"/>
            <a:r>
              <a:rPr lang="fr-FR" altLang="x-none" sz="2400" dirty="0">
                <a:solidFill>
                  <a:schemeClr val="bg1"/>
                </a:solidFill>
                <a:latin typeface="Helvetica Neue Medium" panose="02000503000000020004" pitchFamily="2" charset="0"/>
              </a:rPr>
              <a:t>stage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 rot="-5400000">
            <a:off x="7395874" y="2377582"/>
            <a:ext cx="2786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x-none" b="1" dirty="0" err="1">
                <a:solidFill>
                  <a:schemeClr val="bg1"/>
                </a:solidFill>
                <a:latin typeface="Helvetica Neue Medium" panose="02000503000000020004" pitchFamily="2" charset="0"/>
              </a:rPr>
              <a:t>Proficiency</a:t>
            </a:r>
            <a:r>
              <a:rPr lang="fr-FR" altLang="x-none" b="1" dirty="0">
                <a:solidFill>
                  <a:schemeClr val="bg1"/>
                </a:solidFill>
                <a:latin typeface="Helvetica Neue Medium" panose="02000503000000020004" pitchFamily="2" charset="0"/>
              </a:rPr>
              <a:t> badges</a:t>
            </a:r>
          </a:p>
        </p:txBody>
      </p:sp>
      <p:pic>
        <p:nvPicPr>
          <p:cNvPr id="14" name="Picture 13" descr="SCT_Logo_EN_rgb_co.png">
            <a:extLst>
              <a:ext uri="{FF2B5EF4-FFF2-40B4-BE49-F238E27FC236}">
                <a16:creationId xmlns:a16="http://schemas.microsoft.com/office/drawing/2014/main" id="{4994E350-ACED-0C4F-8E50-95DE09A395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EEB017-9FFE-A349-908A-4A9AE9315B5C}"/>
              </a:ext>
            </a:extLst>
          </p:cNvPr>
          <p:cNvSpPr txBox="1"/>
          <p:nvPr/>
        </p:nvSpPr>
        <p:spPr>
          <a:xfrm>
            <a:off x="459453" y="943519"/>
            <a:ext cx="21076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Developing section </a:t>
            </a:r>
          </a:p>
          <a:p>
            <a:r>
              <a:rPr lang="en-MY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educational objectives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F13B4BE-BB96-A24B-930D-75EDC35E9B27}"/>
              </a:ext>
            </a:extLst>
          </p:cNvPr>
          <p:cNvSpPr/>
          <p:nvPr/>
        </p:nvSpPr>
        <p:spPr>
          <a:xfrm>
            <a:off x="7980312" y="4047281"/>
            <a:ext cx="542965" cy="54296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9C2AAF7-A1FE-6945-8B87-EFC976C6DFFB}"/>
              </a:ext>
            </a:extLst>
          </p:cNvPr>
          <p:cNvSpPr/>
          <p:nvPr/>
        </p:nvSpPr>
        <p:spPr>
          <a:xfrm>
            <a:off x="8008304" y="3108904"/>
            <a:ext cx="542965" cy="5429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467B226-25A7-C848-B4C2-EE4399BEF394}"/>
              </a:ext>
            </a:extLst>
          </p:cNvPr>
          <p:cNvSpPr/>
          <p:nvPr/>
        </p:nvSpPr>
        <p:spPr>
          <a:xfrm>
            <a:off x="8008304" y="2499742"/>
            <a:ext cx="542965" cy="54296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C56174F-2505-5448-B66B-1F14F54B818E}"/>
              </a:ext>
            </a:extLst>
          </p:cNvPr>
          <p:cNvSpPr/>
          <p:nvPr/>
        </p:nvSpPr>
        <p:spPr>
          <a:xfrm>
            <a:off x="8008304" y="1884362"/>
            <a:ext cx="542965" cy="5429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5F4AF37-7066-A243-8BBA-63D52CBC7263}"/>
              </a:ext>
            </a:extLst>
          </p:cNvPr>
          <p:cNvSpPr/>
          <p:nvPr/>
        </p:nvSpPr>
        <p:spPr>
          <a:xfrm>
            <a:off x="8008304" y="1092681"/>
            <a:ext cx="542965" cy="54296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4105072-A785-FD44-9566-06B2BF3FA821}"/>
              </a:ext>
            </a:extLst>
          </p:cNvPr>
          <p:cNvSpPr/>
          <p:nvPr/>
        </p:nvSpPr>
        <p:spPr>
          <a:xfrm>
            <a:off x="8008304" y="477301"/>
            <a:ext cx="542965" cy="5429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07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20" grpId="0" animBg="1"/>
      <p:bldP spid="6" grpId="0"/>
      <p:bldP spid="7" grpId="0"/>
      <p:bldP spid="8" grpId="0"/>
      <p:bldP spid="10" grpId="0"/>
      <p:bldP spid="11" grpId="0"/>
      <p:bldP spid="12" grpId="0"/>
      <p:bldP spid="13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4ED907-66BC-0543-AEC8-B290533ED5DE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416" y="3147814"/>
            <a:ext cx="2526432" cy="715144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8024" y="1419622"/>
            <a:ext cx="3656572" cy="2309192"/>
          </a:xfrm>
        </p:spPr>
        <p:txBody>
          <a:bodyPr>
            <a:noAutofit/>
          </a:bodyPr>
          <a:lstStyle/>
          <a:p>
            <a:pPr marL="342900" indent="-342900" algn="l">
              <a:spcBef>
                <a:spcPct val="50000"/>
              </a:spcBef>
              <a:buFont typeface="Arial" charset="0"/>
              <a:buChar char="•"/>
            </a:pPr>
            <a:r>
              <a:rPr lang="en-GB" altLang="x-none" sz="1600" dirty="0">
                <a:solidFill>
                  <a:schemeClr val="bg1"/>
                </a:solidFill>
              </a:rPr>
              <a:t>To explain the youth programme and its life cycle</a:t>
            </a:r>
          </a:p>
          <a:p>
            <a:pPr marL="342900" indent="-342900" algn="l">
              <a:spcBef>
                <a:spcPct val="50000"/>
              </a:spcBef>
              <a:buFont typeface="Arial" charset="0"/>
              <a:buChar char="•"/>
            </a:pPr>
            <a:r>
              <a:rPr lang="en-GB" altLang="x-none" sz="1600" dirty="0">
                <a:solidFill>
                  <a:schemeClr val="bg1"/>
                </a:solidFill>
              </a:rPr>
              <a:t>To recognize the importance of renewing the youth programme</a:t>
            </a:r>
          </a:p>
          <a:p>
            <a:pPr marL="342900" indent="-342900" algn="l">
              <a:spcBef>
                <a:spcPct val="50000"/>
              </a:spcBef>
              <a:buFont typeface="Arial" charset="0"/>
              <a:buChar char="•"/>
            </a:pPr>
            <a:r>
              <a:rPr lang="en-GB" altLang="x-none" sz="1600" dirty="0">
                <a:solidFill>
                  <a:schemeClr val="bg1"/>
                </a:solidFill>
              </a:rPr>
              <a:t>To identify the eight steps of RAP tool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Helvetica Neue Medium" panose="02000503000000020004" pitchFamily="2" charset="0"/>
            </a:endParaRP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id="{6CB5B6FD-CCA4-A046-8CF1-FB9F8C8DAE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431EA-D0BD-E645-AF70-06033D3013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88" y="195486"/>
            <a:ext cx="4931623" cy="4675909"/>
          </a:xfrm>
          <a:prstGeom prst="rect">
            <a:avLst/>
          </a:prstGeom>
        </p:spPr>
      </p:pic>
      <p:pic>
        <p:nvPicPr>
          <p:cNvPr id="32" name="Picture 31" descr="SCT_Logo_EN_rgb_co.png">
            <a:extLst>
              <a:ext uri="{FF2B5EF4-FFF2-40B4-BE49-F238E27FC236}">
                <a16:creationId xmlns:a16="http://schemas.microsoft.com/office/drawing/2014/main" id="{02BCE6A1-5DCD-1C4E-B803-D481A1520C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A79019-68A3-8545-9DD0-E14D7C67FAC7}"/>
              </a:ext>
            </a:extLst>
          </p:cNvPr>
          <p:cNvSpPr txBox="1"/>
          <p:nvPr/>
        </p:nvSpPr>
        <p:spPr>
          <a:xfrm>
            <a:off x="3794707" y="2117941"/>
            <a:ext cx="1554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RAP</a:t>
            </a:r>
          </a:p>
        </p:txBody>
      </p:sp>
    </p:spTree>
    <p:extLst>
      <p:ext uri="{BB962C8B-B14F-4D97-AF65-F5344CB8AC3E}">
        <p14:creationId xmlns:p14="http://schemas.microsoft.com/office/powerpoint/2010/main" val="333197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1"/>
          <p:cNvSpPr txBox="1">
            <a:spLocks/>
          </p:cNvSpPr>
          <p:nvPr/>
        </p:nvSpPr>
        <p:spPr bwMode="auto">
          <a:xfrm>
            <a:off x="3995739" y="2787651"/>
            <a:ext cx="4718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charset="0"/>
                <a:ea typeface="ＭＳ Ｐゴシック" charset="0"/>
                <a:cs typeface="Helvetica Neue Medium" charset="0"/>
              </a:rPr>
              <a:t>Thank</a:t>
            </a:r>
            <a:r>
              <a:rPr kumimoji="0" lang="fr-CH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charset="0"/>
                <a:ea typeface="ＭＳ Ｐゴシック" charset="0"/>
                <a:cs typeface="Helvetica Neue Medium" charset="0"/>
              </a:rPr>
              <a:t> You</a:t>
            </a:r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A54DA5A9-3395-2F47-A028-866DD7713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8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BFBD04-33A8-1F47-826F-8B6808FADD00}"/>
              </a:ext>
            </a:extLst>
          </p:cNvPr>
          <p:cNvSpPr txBox="1"/>
          <p:nvPr/>
        </p:nvSpPr>
        <p:spPr>
          <a:xfrm>
            <a:off x="533400" y="1046328"/>
            <a:ext cx="3312368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Youth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Programme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Definition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0F196D-E466-2542-A92B-C4F2221C03CD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5990" y="324545"/>
            <a:ext cx="4231047" cy="4504605"/>
          </a:xfrm>
        </p:spPr>
        <p:txBody>
          <a:bodyPr/>
          <a:lstStyle/>
          <a:p>
            <a:pPr>
              <a:lnSpc>
                <a:spcPct val="110000"/>
              </a:lnSpc>
            </a:pPr>
            <a:endParaRPr lang="en-GB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10000"/>
              </a:lnSpc>
            </a:pPr>
            <a:r>
              <a:rPr lang="en-GB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Youth Programme in Scouting </a:t>
            </a: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the totality of the learning opportunities from which young people can benefit </a:t>
            </a:r>
            <a:r>
              <a:rPr lang="en-GB" sz="2400" b="1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(What), </a:t>
            </a:r>
          </a:p>
          <a:p>
            <a:pPr>
              <a:lnSpc>
                <a:spcPct val="110000"/>
              </a:lnSpc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created to achieve the purpose of Scouting </a:t>
            </a:r>
            <a:r>
              <a:rPr lang="en-GB" sz="2400" b="1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(Why), </a:t>
            </a:r>
          </a:p>
          <a:p>
            <a:pPr>
              <a:lnSpc>
                <a:spcPct val="110000"/>
              </a:lnSpc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experienced through the Scout method </a:t>
            </a:r>
            <a:r>
              <a:rPr lang="en-GB" sz="2400" b="1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(How)</a:t>
            </a:r>
            <a:r>
              <a:rPr lang="en-GB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</p:txBody>
      </p:sp>
      <p:pic>
        <p:nvPicPr>
          <p:cNvPr id="8" name="Picture 7" descr="SCT_Logo_EN_rgb_co.png">
            <a:extLst>
              <a:ext uri="{FF2B5EF4-FFF2-40B4-BE49-F238E27FC236}">
                <a16:creationId xmlns:a16="http://schemas.microsoft.com/office/drawing/2014/main" id="{7775C29E-42F1-6A49-A499-E5CF1DA1BC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65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640804839_7807d6a2ec_z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1" cy="5143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8C4D38-89DE-A44F-B6EA-A9418B1F5307}"/>
              </a:ext>
            </a:extLst>
          </p:cNvPr>
          <p:cNvSpPr txBox="1"/>
          <p:nvPr/>
        </p:nvSpPr>
        <p:spPr>
          <a:xfrm>
            <a:off x="533400" y="1047750"/>
            <a:ext cx="3312368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</a:pPr>
            <a:r>
              <a:rPr lang="en-US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Youth </a:t>
            </a:r>
            <a:r>
              <a:rPr lang="en-US" sz="3600" b="1" dirty="0" err="1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Programme</a:t>
            </a:r>
            <a:endParaRPr lang="en-US" sz="3600" b="1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lvl="0">
              <a:lnSpc>
                <a:spcPts val="3500"/>
              </a:lnSpc>
            </a:pPr>
            <a:r>
              <a:rPr lang="en-US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Life cycle</a:t>
            </a:r>
            <a:endParaRPr lang="en-US" dirty="0">
              <a:latin typeface="Helvetica Neue Medium" panose="02000503000000020004" pitchFamily="2" charset="0"/>
            </a:endParaRPr>
          </a:p>
        </p:txBody>
      </p:sp>
      <p:pic>
        <p:nvPicPr>
          <p:cNvPr id="19" name="Picture 18" descr="SCT_Logo_EN_rgb_co.png">
            <a:extLst>
              <a:ext uri="{FF2B5EF4-FFF2-40B4-BE49-F238E27FC236}">
                <a16:creationId xmlns:a16="http://schemas.microsoft.com/office/drawing/2014/main" id="{EFE179A5-6C06-F443-82BB-C3F895FC89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44C42E-F1FE-FB46-8E48-1B72DAACE8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68" y="2643758"/>
            <a:ext cx="3090995" cy="129614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83383D-4BE7-B046-8856-DCA418F2F6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523" y="2643758"/>
            <a:ext cx="3090995" cy="129614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0DC0640-ED99-4F44-9430-76422487C59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920" y="2643758"/>
            <a:ext cx="3090995" cy="129614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420769" y="2745830"/>
            <a:ext cx="3728370" cy="1077218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lvl="0" algn="ctr"/>
            <a:r>
              <a:rPr lang="en-GB" sz="1600" dirty="0">
                <a:solidFill>
                  <a:srgbClr val="FFFFFF"/>
                </a:solidFill>
                <a:latin typeface="Helvetica Neue Medium" panose="02000503000000020004" pitchFamily="2" charset="0"/>
              </a:rPr>
              <a:t>Process of </a:t>
            </a:r>
          </a:p>
          <a:p>
            <a:pPr lvl="0" algn="ctr"/>
            <a:r>
              <a:rPr lang="en-GB" sz="1600" dirty="0">
                <a:solidFill>
                  <a:srgbClr val="FFFFFF"/>
                </a:solidFill>
                <a:latin typeface="Helvetica Neue Medium" panose="02000503000000020004" pitchFamily="2" charset="0"/>
              </a:rPr>
              <a:t>Youth </a:t>
            </a:r>
          </a:p>
          <a:p>
            <a:pPr lvl="0" algn="ctr"/>
            <a:r>
              <a:rPr lang="en-GB" sz="1600" dirty="0">
                <a:solidFill>
                  <a:srgbClr val="FFFFFF"/>
                </a:solidFill>
                <a:latin typeface="Helvetica Neue Medium" panose="02000503000000020004" pitchFamily="2" charset="0"/>
              </a:rPr>
              <a:t>Programme </a:t>
            </a:r>
          </a:p>
          <a:p>
            <a:pPr lvl="0" algn="ctr"/>
            <a:r>
              <a:rPr lang="en-GB" sz="1600" dirty="0">
                <a:solidFill>
                  <a:srgbClr val="FFFFFF"/>
                </a:solidFill>
                <a:latin typeface="Helvetica Neue Medium" panose="02000503000000020004" pitchFamily="2" charset="0"/>
              </a:rPr>
              <a:t>development</a:t>
            </a:r>
          </a:p>
        </p:txBody>
      </p:sp>
      <p:sp>
        <p:nvSpPr>
          <p:cNvPr id="16" name="Oval 27"/>
          <p:cNvSpPr>
            <a:spLocks noChangeArrowheads="1"/>
          </p:cNvSpPr>
          <p:nvPr/>
        </p:nvSpPr>
        <p:spPr bwMode="auto">
          <a:xfrm>
            <a:off x="5452096" y="2808605"/>
            <a:ext cx="3728416" cy="1077218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GB" sz="1600" dirty="0">
                <a:solidFill>
                  <a:srgbClr val="FFFFFF"/>
                </a:solidFill>
                <a:latin typeface="Helvetica Neue Medium" panose="02000503000000020004" pitchFamily="2" charset="0"/>
              </a:rPr>
              <a:t>Implementation </a:t>
            </a:r>
          </a:p>
          <a:p>
            <a:pPr algn="ctr"/>
            <a:r>
              <a:rPr lang="en-GB" sz="1600" dirty="0">
                <a:solidFill>
                  <a:srgbClr val="FFFFFF"/>
                </a:solidFill>
                <a:latin typeface="Helvetica Neue Medium" panose="02000503000000020004" pitchFamily="2" charset="0"/>
              </a:rPr>
              <a:t>of the </a:t>
            </a:r>
          </a:p>
          <a:p>
            <a:pPr algn="ctr"/>
            <a:r>
              <a:rPr lang="en-GB" sz="1600" dirty="0">
                <a:solidFill>
                  <a:srgbClr val="FFFFFF"/>
                </a:solidFill>
                <a:latin typeface="Helvetica Neue Medium" panose="02000503000000020004" pitchFamily="2" charset="0"/>
              </a:rPr>
              <a:t>Youth</a:t>
            </a:r>
          </a:p>
          <a:p>
            <a:pPr algn="ctr"/>
            <a:r>
              <a:rPr lang="en-GB" sz="1600" dirty="0">
                <a:solidFill>
                  <a:srgbClr val="FFFFFF"/>
                </a:solidFill>
                <a:latin typeface="Helvetica Neue Medium" panose="02000503000000020004" pitchFamily="2" charset="0"/>
              </a:rPr>
              <a:t> Programme</a:t>
            </a:r>
          </a:p>
        </p:txBody>
      </p:sp>
    </p:spTree>
    <p:extLst>
      <p:ext uri="{BB962C8B-B14F-4D97-AF65-F5344CB8AC3E}">
        <p14:creationId xmlns:p14="http://schemas.microsoft.com/office/powerpoint/2010/main" val="42011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28" y="746420"/>
            <a:ext cx="4872724" cy="857250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chemeClr val="bg1"/>
                </a:solidFill>
              </a:rPr>
              <a:t>Process of </a:t>
            </a:r>
            <a:br>
              <a:rPr lang="en-US" sz="3200" b="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Youth </a:t>
            </a:r>
            <a:r>
              <a:rPr lang="en-US" sz="3200" dirty="0" err="1">
                <a:solidFill>
                  <a:schemeClr val="bg1"/>
                </a:solidFill>
              </a:rPr>
              <a:t>Programme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0" dirty="0">
                <a:solidFill>
                  <a:schemeClr val="bg1"/>
                </a:solidFill>
              </a:rPr>
              <a:t>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728" y="2554550"/>
            <a:ext cx="4390256" cy="218811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Reflection </a:t>
            </a:r>
          </a:p>
          <a:p>
            <a:pPr marL="457200" indent="-4572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Analysis </a:t>
            </a:r>
          </a:p>
          <a:p>
            <a:pPr marL="457200" indent="-4572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Consideration </a:t>
            </a:r>
          </a:p>
          <a:p>
            <a:pPr marL="457200" indent="-4572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Evaluation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534265" y="1258932"/>
            <a:ext cx="3070819" cy="3076433"/>
            <a:chOff x="2465185" y="1635328"/>
            <a:chExt cx="4230687" cy="4238422"/>
          </a:xfrm>
        </p:grpSpPr>
        <p:sp>
          <p:nvSpPr>
            <p:cNvPr id="46" name="Freeform 7"/>
            <p:cNvSpPr>
              <a:spLocks/>
            </p:cNvSpPr>
            <p:nvPr/>
          </p:nvSpPr>
          <p:spPr bwMode="auto">
            <a:xfrm>
              <a:off x="4355897" y="2587625"/>
              <a:ext cx="2339975" cy="1169988"/>
            </a:xfrm>
            <a:custGeom>
              <a:avLst/>
              <a:gdLst/>
              <a:ahLst/>
              <a:cxnLst>
                <a:cxn ang="0">
                  <a:pos x="312" y="0"/>
                </a:cxn>
                <a:cxn ang="0">
                  <a:pos x="624" y="312"/>
                </a:cxn>
                <a:cxn ang="0">
                  <a:pos x="504" y="312"/>
                </a:cxn>
                <a:cxn ang="0">
                  <a:pos x="312" y="120"/>
                </a:cxn>
                <a:cxn ang="0">
                  <a:pos x="120" y="312"/>
                </a:cxn>
                <a:cxn ang="0">
                  <a:pos x="0" y="312"/>
                </a:cxn>
                <a:cxn ang="0">
                  <a:pos x="312" y="0"/>
                </a:cxn>
              </a:cxnLst>
              <a:rect l="0" t="0" r="r" b="b"/>
              <a:pathLst>
                <a:path w="624" h="312">
                  <a:moveTo>
                    <a:pt x="312" y="0"/>
                  </a:moveTo>
                  <a:cubicBezTo>
                    <a:pt x="484" y="0"/>
                    <a:pt x="624" y="140"/>
                    <a:pt x="624" y="312"/>
                  </a:cubicBezTo>
                  <a:cubicBezTo>
                    <a:pt x="504" y="312"/>
                    <a:pt x="504" y="312"/>
                    <a:pt x="504" y="312"/>
                  </a:cubicBezTo>
                  <a:cubicBezTo>
                    <a:pt x="504" y="206"/>
                    <a:pt x="418" y="120"/>
                    <a:pt x="312" y="120"/>
                  </a:cubicBezTo>
                  <a:cubicBezTo>
                    <a:pt x="206" y="120"/>
                    <a:pt x="120" y="206"/>
                    <a:pt x="120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140"/>
                    <a:pt x="140" y="0"/>
                    <a:pt x="31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7" name="Freeform 9"/>
            <p:cNvSpPr>
              <a:spLocks/>
            </p:cNvSpPr>
            <p:nvPr/>
          </p:nvSpPr>
          <p:spPr bwMode="auto">
            <a:xfrm>
              <a:off x="2465185" y="3757612"/>
              <a:ext cx="2339975" cy="1169988"/>
            </a:xfrm>
            <a:custGeom>
              <a:avLst/>
              <a:gdLst/>
              <a:ahLst/>
              <a:cxnLst>
                <a:cxn ang="0">
                  <a:pos x="312" y="312"/>
                </a:cxn>
                <a:cxn ang="0">
                  <a:pos x="0" y="0"/>
                </a:cxn>
                <a:cxn ang="0">
                  <a:pos x="120" y="0"/>
                </a:cxn>
                <a:cxn ang="0">
                  <a:pos x="312" y="192"/>
                </a:cxn>
                <a:cxn ang="0">
                  <a:pos x="504" y="0"/>
                </a:cxn>
                <a:cxn ang="0">
                  <a:pos x="624" y="0"/>
                </a:cxn>
                <a:cxn ang="0">
                  <a:pos x="312" y="312"/>
                </a:cxn>
              </a:cxnLst>
              <a:rect l="0" t="0" r="r" b="b"/>
              <a:pathLst>
                <a:path w="624" h="312">
                  <a:moveTo>
                    <a:pt x="312" y="312"/>
                  </a:moveTo>
                  <a:cubicBezTo>
                    <a:pt x="140" y="312"/>
                    <a:pt x="0" y="172"/>
                    <a:pt x="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106"/>
                    <a:pt x="206" y="192"/>
                    <a:pt x="312" y="192"/>
                  </a:cubicBezTo>
                  <a:cubicBezTo>
                    <a:pt x="418" y="192"/>
                    <a:pt x="504" y="106"/>
                    <a:pt x="504" y="0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24" y="172"/>
                    <a:pt x="484" y="312"/>
                    <a:pt x="312" y="312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8" name="Freeform 11"/>
            <p:cNvSpPr>
              <a:spLocks/>
            </p:cNvSpPr>
            <p:nvPr/>
          </p:nvSpPr>
          <p:spPr bwMode="auto">
            <a:xfrm>
              <a:off x="4579735" y="3533775"/>
              <a:ext cx="1169988" cy="2339975"/>
            </a:xfrm>
            <a:custGeom>
              <a:avLst/>
              <a:gdLst/>
              <a:ahLst/>
              <a:cxnLst>
                <a:cxn ang="0">
                  <a:pos x="312" y="312"/>
                </a:cxn>
                <a:cxn ang="0">
                  <a:pos x="0" y="624"/>
                </a:cxn>
                <a:cxn ang="0">
                  <a:pos x="0" y="504"/>
                </a:cxn>
                <a:cxn ang="0">
                  <a:pos x="192" y="312"/>
                </a:cxn>
                <a:cxn ang="0">
                  <a:pos x="0" y="120"/>
                </a:cxn>
                <a:cxn ang="0">
                  <a:pos x="0" y="0"/>
                </a:cxn>
                <a:cxn ang="0">
                  <a:pos x="312" y="312"/>
                </a:cxn>
              </a:cxnLst>
              <a:rect l="0" t="0" r="r" b="b"/>
              <a:pathLst>
                <a:path w="312" h="624">
                  <a:moveTo>
                    <a:pt x="312" y="312"/>
                  </a:moveTo>
                  <a:cubicBezTo>
                    <a:pt x="312" y="484"/>
                    <a:pt x="172" y="624"/>
                    <a:pt x="0" y="624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106" y="504"/>
                    <a:pt x="192" y="418"/>
                    <a:pt x="192" y="312"/>
                  </a:cubicBezTo>
                  <a:cubicBezTo>
                    <a:pt x="192" y="206"/>
                    <a:pt x="106" y="120"/>
                    <a:pt x="0" y="1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2" y="0"/>
                    <a:pt x="312" y="140"/>
                    <a:pt x="312" y="312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9" name="Freeform 7"/>
            <p:cNvSpPr>
              <a:spLocks/>
            </p:cNvSpPr>
            <p:nvPr/>
          </p:nvSpPr>
          <p:spPr bwMode="auto">
            <a:xfrm>
              <a:off x="3406775" y="1635328"/>
              <a:ext cx="1169988" cy="2344738"/>
            </a:xfrm>
            <a:custGeom>
              <a:avLst/>
              <a:gdLst/>
              <a:ahLst/>
              <a:cxnLst>
                <a:cxn ang="0">
                  <a:pos x="0" y="312"/>
                </a:cxn>
                <a:cxn ang="0">
                  <a:pos x="312" y="0"/>
                </a:cxn>
                <a:cxn ang="0">
                  <a:pos x="312" y="120"/>
                </a:cxn>
                <a:cxn ang="0">
                  <a:pos x="120" y="312"/>
                </a:cxn>
                <a:cxn ang="0">
                  <a:pos x="312" y="505"/>
                </a:cxn>
                <a:cxn ang="0">
                  <a:pos x="312" y="625"/>
                </a:cxn>
                <a:cxn ang="0">
                  <a:pos x="0" y="312"/>
                </a:cxn>
              </a:cxnLst>
              <a:rect l="0" t="0" r="r" b="b"/>
              <a:pathLst>
                <a:path w="312" h="625">
                  <a:moveTo>
                    <a:pt x="0" y="312"/>
                  </a:moveTo>
                  <a:cubicBezTo>
                    <a:pt x="0" y="140"/>
                    <a:pt x="140" y="0"/>
                    <a:pt x="312" y="0"/>
                  </a:cubicBezTo>
                  <a:cubicBezTo>
                    <a:pt x="312" y="120"/>
                    <a:pt x="312" y="120"/>
                    <a:pt x="312" y="120"/>
                  </a:cubicBezTo>
                  <a:cubicBezTo>
                    <a:pt x="206" y="120"/>
                    <a:pt x="120" y="207"/>
                    <a:pt x="120" y="312"/>
                  </a:cubicBezTo>
                  <a:cubicBezTo>
                    <a:pt x="120" y="418"/>
                    <a:pt x="206" y="505"/>
                    <a:pt x="312" y="505"/>
                  </a:cubicBezTo>
                  <a:cubicBezTo>
                    <a:pt x="312" y="625"/>
                    <a:pt x="312" y="625"/>
                    <a:pt x="312" y="625"/>
                  </a:cubicBezTo>
                  <a:cubicBezTo>
                    <a:pt x="140" y="625"/>
                    <a:pt x="0" y="485"/>
                    <a:pt x="0" y="312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5400000" algn="ctr" rotWithShape="0">
                <a:schemeClr val="tx2">
                  <a:alpha val="27000"/>
                </a:schemeClr>
              </a:outerShdw>
            </a:effectLst>
          </p:spPr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50" name="Oval 12"/>
          <p:cNvSpPr>
            <a:spLocks noChangeArrowheads="1"/>
          </p:cNvSpPr>
          <p:nvPr/>
        </p:nvSpPr>
        <p:spPr bwMode="auto">
          <a:xfrm>
            <a:off x="6282987" y="2010461"/>
            <a:ext cx="1573375" cy="15733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5400000" algn="ctr" rotWithShape="0">
              <a:schemeClr val="tx2">
                <a:alpha val="27000"/>
              </a:schemeClr>
            </a:outerShdw>
          </a:effectLst>
        </p:spPr>
        <p:txBody>
          <a:bodyPr vert="horz" wrap="square" lIns="82124" tIns="41061" rIns="82124" bIns="41061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1438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948677" y="2352614"/>
            <a:ext cx="1074408" cy="1076658"/>
            <a:chOff x="5771947" y="3000375"/>
            <a:chExt cx="1516063" cy="1519238"/>
          </a:xfrm>
        </p:grpSpPr>
        <p:sp>
          <p:nvSpPr>
            <p:cNvPr id="52" name="Oval 8"/>
            <p:cNvSpPr>
              <a:spLocks noChangeArrowheads="1"/>
            </p:cNvSpPr>
            <p:nvPr/>
          </p:nvSpPr>
          <p:spPr bwMode="auto">
            <a:xfrm>
              <a:off x="5771947" y="3000375"/>
              <a:ext cx="1516063" cy="1514475"/>
            </a:xfrm>
            <a:prstGeom prst="ellipse">
              <a:avLst/>
            </a:prstGeom>
            <a:solidFill>
              <a:srgbClr val="0560B3"/>
            </a:solidFill>
            <a:ln w="9525" cap="flat" cmpd="sng" algn="ctr">
              <a:solidFill>
                <a:srgbClr val="01568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3" name="Freeform 17"/>
            <p:cNvSpPr>
              <a:spLocks/>
            </p:cNvSpPr>
            <p:nvPr/>
          </p:nvSpPr>
          <p:spPr bwMode="auto">
            <a:xfrm>
              <a:off x="5994197" y="3225800"/>
              <a:ext cx="1293813" cy="1293813"/>
            </a:xfrm>
            <a:custGeom>
              <a:avLst/>
              <a:gdLst/>
              <a:ahLst/>
              <a:cxnLst>
                <a:cxn ang="0">
                  <a:pos x="345" y="143"/>
                </a:cxn>
                <a:cxn ang="0">
                  <a:pos x="143" y="345"/>
                </a:cxn>
                <a:cxn ang="0">
                  <a:pos x="0" y="285"/>
                </a:cxn>
                <a:cxn ang="0">
                  <a:pos x="286" y="0"/>
                </a:cxn>
                <a:cxn ang="0">
                  <a:pos x="345" y="143"/>
                </a:cxn>
              </a:cxnLst>
              <a:rect l="0" t="0" r="r" b="b"/>
              <a:pathLst>
                <a:path w="345" h="345">
                  <a:moveTo>
                    <a:pt x="345" y="143"/>
                  </a:moveTo>
                  <a:cubicBezTo>
                    <a:pt x="345" y="254"/>
                    <a:pt x="255" y="345"/>
                    <a:pt x="143" y="345"/>
                  </a:cubicBezTo>
                  <a:cubicBezTo>
                    <a:pt x="87" y="345"/>
                    <a:pt x="37" y="322"/>
                    <a:pt x="0" y="285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323" y="36"/>
                    <a:pt x="345" y="87"/>
                    <a:pt x="345" y="14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1315D">
                    <a:alpha val="2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533032" y="3729589"/>
            <a:ext cx="1073284" cy="1074409"/>
            <a:chOff x="3822497" y="4949825"/>
            <a:chExt cx="1514476" cy="1516063"/>
          </a:xfrm>
        </p:grpSpPr>
        <p:sp>
          <p:nvSpPr>
            <p:cNvPr id="55" name="Oval 12"/>
            <p:cNvSpPr>
              <a:spLocks noChangeArrowheads="1"/>
            </p:cNvSpPr>
            <p:nvPr/>
          </p:nvSpPr>
          <p:spPr bwMode="auto">
            <a:xfrm>
              <a:off x="3822497" y="4949825"/>
              <a:ext cx="1514475" cy="1516063"/>
            </a:xfrm>
            <a:prstGeom prst="ellipse">
              <a:avLst/>
            </a:prstGeom>
            <a:solidFill>
              <a:srgbClr val="093667"/>
            </a:solidFill>
            <a:ln w="9525" cap="flat" cmpd="sng" algn="ctr">
              <a:solidFill>
                <a:srgbClr val="01325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6" name="Freeform 18"/>
            <p:cNvSpPr>
              <a:spLocks/>
            </p:cNvSpPr>
            <p:nvPr/>
          </p:nvSpPr>
          <p:spPr bwMode="auto">
            <a:xfrm>
              <a:off x="4043160" y="5172075"/>
              <a:ext cx="1293813" cy="1293813"/>
            </a:xfrm>
            <a:custGeom>
              <a:avLst/>
              <a:gdLst/>
              <a:ahLst/>
              <a:cxnLst>
                <a:cxn ang="0">
                  <a:pos x="345" y="143"/>
                </a:cxn>
                <a:cxn ang="0">
                  <a:pos x="143" y="345"/>
                </a:cxn>
                <a:cxn ang="0">
                  <a:pos x="0" y="286"/>
                </a:cxn>
                <a:cxn ang="0">
                  <a:pos x="286" y="0"/>
                </a:cxn>
                <a:cxn ang="0">
                  <a:pos x="345" y="143"/>
                </a:cxn>
              </a:cxnLst>
              <a:rect l="0" t="0" r="r" b="b"/>
              <a:pathLst>
                <a:path w="345" h="345">
                  <a:moveTo>
                    <a:pt x="345" y="143"/>
                  </a:moveTo>
                  <a:cubicBezTo>
                    <a:pt x="345" y="255"/>
                    <a:pt x="255" y="345"/>
                    <a:pt x="143" y="345"/>
                  </a:cubicBezTo>
                  <a:cubicBezTo>
                    <a:pt x="87" y="345"/>
                    <a:pt x="37" y="323"/>
                    <a:pt x="0" y="286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322" y="37"/>
                    <a:pt x="345" y="88"/>
                    <a:pt x="345" y="14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0C16">
                    <a:alpha val="34902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124245" y="2352614"/>
            <a:ext cx="1074716" cy="1076659"/>
            <a:chOff x="1866263" y="3000374"/>
            <a:chExt cx="1516498" cy="1519239"/>
          </a:xfrm>
        </p:grpSpPr>
        <p:sp>
          <p:nvSpPr>
            <p:cNvPr id="58" name="Oval 10"/>
            <p:cNvSpPr>
              <a:spLocks noChangeArrowheads="1"/>
            </p:cNvSpPr>
            <p:nvPr/>
          </p:nvSpPr>
          <p:spPr bwMode="auto">
            <a:xfrm>
              <a:off x="1866263" y="3000374"/>
              <a:ext cx="1514475" cy="1514475"/>
            </a:xfrm>
            <a:prstGeom prst="ellipse">
              <a:avLst/>
            </a:prstGeom>
            <a:solidFill>
              <a:srgbClr val="0199A1"/>
            </a:solidFill>
            <a:ln w="9525" cap="flat" cmpd="sng" algn="ctr">
              <a:solidFill>
                <a:srgbClr val="048C8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9" name="Freeform 19"/>
            <p:cNvSpPr>
              <a:spLocks/>
            </p:cNvSpPr>
            <p:nvPr/>
          </p:nvSpPr>
          <p:spPr bwMode="auto">
            <a:xfrm>
              <a:off x="2088948" y="3225801"/>
              <a:ext cx="1293813" cy="1293812"/>
            </a:xfrm>
            <a:custGeom>
              <a:avLst/>
              <a:gdLst/>
              <a:ahLst/>
              <a:cxnLst>
                <a:cxn ang="0">
                  <a:pos x="345" y="143"/>
                </a:cxn>
                <a:cxn ang="0">
                  <a:pos x="143" y="345"/>
                </a:cxn>
                <a:cxn ang="0">
                  <a:pos x="0" y="285"/>
                </a:cxn>
                <a:cxn ang="0">
                  <a:pos x="286" y="0"/>
                </a:cxn>
                <a:cxn ang="0">
                  <a:pos x="345" y="143"/>
                </a:cxn>
              </a:cxnLst>
              <a:rect l="0" t="0" r="r" b="b"/>
              <a:pathLst>
                <a:path w="345" h="345">
                  <a:moveTo>
                    <a:pt x="345" y="143"/>
                  </a:moveTo>
                  <a:cubicBezTo>
                    <a:pt x="345" y="254"/>
                    <a:pt x="254" y="345"/>
                    <a:pt x="143" y="345"/>
                  </a:cubicBezTo>
                  <a:cubicBezTo>
                    <a:pt x="87" y="345"/>
                    <a:pt x="37" y="322"/>
                    <a:pt x="0" y="285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322" y="36"/>
                    <a:pt x="345" y="87"/>
                    <a:pt x="345" y="14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1315D">
                    <a:alpha val="2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532189" y="894766"/>
            <a:ext cx="1074970" cy="1077220"/>
            <a:chOff x="3819525" y="1043190"/>
            <a:chExt cx="1516856" cy="1520031"/>
          </a:xfrm>
        </p:grpSpPr>
        <p:sp>
          <p:nvSpPr>
            <p:cNvPr id="61" name="Oval 10"/>
            <p:cNvSpPr>
              <a:spLocks noChangeArrowheads="1"/>
            </p:cNvSpPr>
            <p:nvPr/>
          </p:nvSpPr>
          <p:spPr bwMode="auto">
            <a:xfrm>
              <a:off x="3819525" y="1043190"/>
              <a:ext cx="1514475" cy="1514475"/>
            </a:xfrm>
            <a:prstGeom prst="ellipse">
              <a:avLst/>
            </a:prstGeom>
            <a:solidFill>
              <a:srgbClr val="08A7EE"/>
            </a:solidFill>
            <a:ln w="9525" cap="flat" cmpd="sng" algn="ctr">
              <a:solidFill>
                <a:srgbClr val="0195F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400" dir="5400000" algn="t" rotWithShape="0">
                <a:prstClr val="black">
                  <a:alpha val="27000"/>
                </a:prstClr>
              </a:outerShdw>
            </a:effectLst>
          </p:spPr>
          <p:txBody>
            <a:bodyPr vert="horz" wrap="square" lIns="82124" tIns="41061" rIns="82124" bIns="4106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14388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2" name="Freeform 14"/>
            <p:cNvSpPr>
              <a:spLocks/>
            </p:cNvSpPr>
            <p:nvPr/>
          </p:nvSpPr>
          <p:spPr bwMode="auto">
            <a:xfrm>
              <a:off x="4042568" y="1269408"/>
              <a:ext cx="1293813" cy="1293813"/>
            </a:xfrm>
            <a:custGeom>
              <a:avLst/>
              <a:gdLst/>
              <a:ahLst/>
              <a:cxnLst>
                <a:cxn ang="0">
                  <a:pos x="345" y="143"/>
                </a:cxn>
                <a:cxn ang="0">
                  <a:pos x="143" y="345"/>
                </a:cxn>
                <a:cxn ang="0">
                  <a:pos x="0" y="286"/>
                </a:cxn>
                <a:cxn ang="0">
                  <a:pos x="286" y="0"/>
                </a:cxn>
                <a:cxn ang="0">
                  <a:pos x="345" y="143"/>
                </a:cxn>
              </a:cxnLst>
              <a:rect l="0" t="0" r="r" b="b"/>
              <a:pathLst>
                <a:path w="345" h="345">
                  <a:moveTo>
                    <a:pt x="345" y="143"/>
                  </a:moveTo>
                  <a:cubicBezTo>
                    <a:pt x="345" y="255"/>
                    <a:pt x="254" y="345"/>
                    <a:pt x="143" y="345"/>
                  </a:cubicBezTo>
                  <a:cubicBezTo>
                    <a:pt x="87" y="345"/>
                    <a:pt x="36" y="323"/>
                    <a:pt x="0" y="286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322" y="37"/>
                    <a:pt x="345" y="88"/>
                    <a:pt x="345" y="14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1315D">
                    <a:alpha val="28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63" name="Oval 14"/>
          <p:cNvSpPr>
            <a:spLocks noChangeArrowheads="1"/>
          </p:cNvSpPr>
          <p:nvPr/>
        </p:nvSpPr>
        <p:spPr bwMode="auto">
          <a:xfrm>
            <a:off x="6448369" y="975447"/>
            <a:ext cx="1262760" cy="830997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Helvetica Neue Medium" panose="02000503000000020004" pitchFamily="2" charset="0"/>
              </a:rPr>
              <a:t>A</a:t>
            </a:r>
          </a:p>
        </p:txBody>
      </p:sp>
      <p:sp>
        <p:nvSpPr>
          <p:cNvPr id="64" name="Oval 14"/>
          <p:cNvSpPr>
            <a:spLocks noChangeArrowheads="1"/>
          </p:cNvSpPr>
          <p:nvPr/>
        </p:nvSpPr>
        <p:spPr bwMode="auto">
          <a:xfrm>
            <a:off x="6300192" y="2517368"/>
            <a:ext cx="1573376" cy="584776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rgbClr val="4E0E8C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Helvetica Neue Medium" panose="02000503000000020004" pitchFamily="2" charset="0"/>
              </a:rPr>
              <a:t>RACE</a:t>
            </a:r>
          </a:p>
        </p:txBody>
      </p:sp>
      <p:sp>
        <p:nvSpPr>
          <p:cNvPr id="66" name="Oval 14"/>
          <p:cNvSpPr>
            <a:spLocks noChangeArrowheads="1"/>
          </p:cNvSpPr>
          <p:nvPr/>
        </p:nvSpPr>
        <p:spPr bwMode="auto">
          <a:xfrm>
            <a:off x="5030886" y="2437133"/>
            <a:ext cx="1261607" cy="830997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Helvetica Neue Medium" panose="02000503000000020004" pitchFamily="2" charset="0"/>
              </a:rPr>
              <a:t>R</a:t>
            </a:r>
          </a:p>
        </p:txBody>
      </p:sp>
      <p:sp>
        <p:nvSpPr>
          <p:cNvPr id="68" name="Oval 14"/>
          <p:cNvSpPr>
            <a:spLocks noChangeArrowheads="1"/>
          </p:cNvSpPr>
          <p:nvPr/>
        </p:nvSpPr>
        <p:spPr bwMode="auto">
          <a:xfrm>
            <a:off x="7855145" y="2448002"/>
            <a:ext cx="1262760" cy="830997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Helvetica Neue Medium" panose="02000503000000020004" pitchFamily="2" charset="0"/>
              </a:rPr>
              <a:t>C</a:t>
            </a:r>
          </a:p>
        </p:txBody>
      </p:sp>
      <p:sp>
        <p:nvSpPr>
          <p:cNvPr id="69" name="Oval 14"/>
          <p:cNvSpPr>
            <a:spLocks noChangeArrowheads="1"/>
          </p:cNvSpPr>
          <p:nvPr/>
        </p:nvSpPr>
        <p:spPr bwMode="auto">
          <a:xfrm>
            <a:off x="6436509" y="3828985"/>
            <a:ext cx="1262760" cy="830997"/>
          </a:xfrm>
          <a:prstGeom prst="rect">
            <a:avLst/>
          </a:prstGeom>
          <a:noFill/>
          <a:effectLst>
            <a:outerShdw blurRad="38100" dist="25400" dir="5400000" algn="tl" rotWithShape="0">
              <a:srgbClr val="000000">
                <a:alpha val="27000"/>
              </a:srgbClr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Helvetica Neue Medium" panose="02000503000000020004" pitchFamily="2" charset="0"/>
              </a:rPr>
              <a:t>E</a:t>
            </a:r>
          </a:p>
        </p:txBody>
      </p:sp>
      <p:pic>
        <p:nvPicPr>
          <p:cNvPr id="28" name="Picture 27" descr="SCT_Logo_EN_rgb_co.png">
            <a:extLst>
              <a:ext uri="{FF2B5EF4-FFF2-40B4-BE49-F238E27FC236}">
                <a16:creationId xmlns:a16="http://schemas.microsoft.com/office/drawing/2014/main" id="{905F21DA-B70D-1D46-89C0-FD6CA62AEA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55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6" grpId="0"/>
      <p:bldP spid="68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30FA92-6D07-5A4A-90C6-EDC73AD64725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95686"/>
            <a:ext cx="3892846" cy="210006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Process of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Youth </a:t>
            </a:r>
            <a:r>
              <a:rPr lang="en-US" sz="3600" b="1" dirty="0" err="1">
                <a:solidFill>
                  <a:schemeClr val="bg1"/>
                </a:solidFill>
              </a:rPr>
              <a:t>Programme</a:t>
            </a:r>
            <a:r>
              <a:rPr lang="en-US" sz="3600" b="1" dirty="0">
                <a:solidFill>
                  <a:schemeClr val="bg1"/>
                </a:solidFill>
              </a:rPr>
              <a:t>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C6E71-BECE-3C45-9960-377106D010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210" y="411510"/>
            <a:ext cx="4483294" cy="4250826"/>
          </a:xfrm>
          <a:prstGeom prst="rect">
            <a:avLst/>
          </a:prstGeom>
        </p:spPr>
      </p:pic>
      <p:pic>
        <p:nvPicPr>
          <p:cNvPr id="8" name="Picture 7" descr="SCT_Logo_EN_rgb_co.png">
            <a:extLst>
              <a:ext uri="{FF2B5EF4-FFF2-40B4-BE49-F238E27FC236}">
                <a16:creationId xmlns:a16="http://schemas.microsoft.com/office/drawing/2014/main" id="{F38B6DAB-8CF0-C84D-9027-D4607844BEB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1FCAD-9798-F046-9278-FCCC39FA4F93}"/>
              </a:ext>
            </a:extLst>
          </p:cNvPr>
          <p:cNvSpPr txBox="1"/>
          <p:nvPr/>
        </p:nvSpPr>
        <p:spPr>
          <a:xfrm>
            <a:off x="6041752" y="2067694"/>
            <a:ext cx="1554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RAP</a:t>
            </a:r>
          </a:p>
        </p:txBody>
      </p:sp>
    </p:spTree>
    <p:extLst>
      <p:ext uri="{BB962C8B-B14F-4D97-AF65-F5344CB8AC3E}">
        <p14:creationId xmlns:p14="http://schemas.microsoft.com/office/powerpoint/2010/main" val="223993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A03AF2-1A9D-454C-9972-E3DD589633D6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0677C1-0CBC-2F46-A049-2285432C6703}"/>
              </a:ext>
            </a:extLst>
          </p:cNvPr>
          <p:cNvSpPr txBox="1">
            <a:spLocks/>
          </p:cNvSpPr>
          <p:nvPr/>
        </p:nvSpPr>
        <p:spPr>
          <a:xfrm>
            <a:off x="4860032" y="2253505"/>
            <a:ext cx="5256584" cy="457200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3600" b="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F39E4F-C5FB-8945-9583-E31B0F016ABD}"/>
              </a:ext>
            </a:extLst>
          </p:cNvPr>
          <p:cNvSpPr txBox="1">
            <a:spLocks/>
          </p:cNvSpPr>
          <p:nvPr/>
        </p:nvSpPr>
        <p:spPr>
          <a:xfrm>
            <a:off x="5725340" y="3273733"/>
            <a:ext cx="3094425" cy="796454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bg1">
                    <a:lumMod val="7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Partnership between </a:t>
            </a:r>
            <a:br>
              <a:rPr lang="en-US" b="0" dirty="0">
                <a:solidFill>
                  <a:schemeClr val="bg1">
                    <a:lumMod val="7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b="0" dirty="0">
                <a:solidFill>
                  <a:schemeClr val="bg1">
                    <a:lumMod val="7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Adults and Youth</a:t>
            </a:r>
          </a:p>
          <a:p>
            <a:endParaRPr lang="en-US" b="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E92C75-8647-414D-90D9-95E3D6FF5019}"/>
              </a:ext>
            </a:extLst>
          </p:cNvPr>
          <p:cNvSpPr txBox="1">
            <a:spLocks/>
          </p:cNvSpPr>
          <p:nvPr/>
        </p:nvSpPr>
        <p:spPr>
          <a:xfrm>
            <a:off x="4895326" y="2911407"/>
            <a:ext cx="5256584" cy="457200"/>
          </a:xfrm>
          <a:prstGeom prst="rect">
            <a:avLst/>
          </a:prstGeom>
        </p:spPr>
        <p:txBody>
          <a:bodyPr lIns="0" tIns="46800" rIns="0" bIns="4680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3600" b="0" dirty="0">
              <a:solidFill>
                <a:schemeClr val="bg1"/>
              </a:solidFill>
              <a:latin typeface="Helvetica Neue Medium" panose="02000503000000020004" pitchFamily="2" charset="0"/>
            </a:endParaRPr>
          </a:p>
        </p:txBody>
      </p:sp>
      <p:pic>
        <p:nvPicPr>
          <p:cNvPr id="11" name="Picture 10" descr="SCT_Logo_EN_rgb_co.png">
            <a:extLst>
              <a:ext uri="{FF2B5EF4-FFF2-40B4-BE49-F238E27FC236}">
                <a16:creationId xmlns:a16="http://schemas.microsoft.com/office/drawing/2014/main" id="{506F036E-2BB1-5248-AE1F-74A1BC86F4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C881726-F7B3-AA49-85E5-E2F1B6E63CBD}"/>
              </a:ext>
            </a:extLst>
          </p:cNvPr>
          <p:cNvSpPr txBox="1">
            <a:spLocks/>
          </p:cNvSpPr>
          <p:nvPr/>
        </p:nvSpPr>
        <p:spPr>
          <a:xfrm>
            <a:off x="533603" y="933517"/>
            <a:ext cx="3244814" cy="785242"/>
          </a:xfrm>
          <a:prstGeom prst="rect">
            <a:avLst/>
          </a:prstGeom>
        </p:spPr>
        <p:txBody>
          <a:bodyPr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implementation </a:t>
            </a:r>
            <a:b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of the Youth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Programme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D3DC0E-112C-9B49-9376-90DF980A0EE4}"/>
              </a:ext>
            </a:extLst>
          </p:cNvPr>
          <p:cNvSpPr/>
          <p:nvPr/>
        </p:nvSpPr>
        <p:spPr>
          <a:xfrm>
            <a:off x="4559477" y="1948498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Adult training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803961-68CC-1846-9CF0-F1267AF94C7F}"/>
              </a:ext>
            </a:extLst>
          </p:cNvPr>
          <p:cNvSpPr/>
          <p:nvPr/>
        </p:nvSpPr>
        <p:spPr>
          <a:xfrm>
            <a:off x="5383166" y="2449742"/>
            <a:ext cx="3259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Educational Materials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9C84AA-DF02-9E46-9006-4CEC8E68000C}"/>
              </a:ext>
            </a:extLst>
          </p:cNvPr>
          <p:cNvSpPr/>
          <p:nvPr/>
        </p:nvSpPr>
        <p:spPr>
          <a:xfrm>
            <a:off x="4436870" y="2832768"/>
            <a:ext cx="2196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00B0F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Scout Method</a:t>
            </a:r>
            <a:endParaRPr lang="en-US" sz="2400" dirty="0">
              <a:solidFill>
                <a:srgbClr val="FF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918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772" y="3147814"/>
            <a:ext cx="8153400" cy="457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Roles and </a:t>
            </a:r>
            <a:br>
              <a:rPr lang="en-US" dirty="0">
                <a:solidFill>
                  <a:schemeClr val="bg1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dirty="0">
                <a:solidFill>
                  <a:schemeClr val="bg1"/>
                </a:solidFill>
                <a:ea typeface="Helvetica Neue Medium" panose="02000503000000020004" pitchFamily="2" charset="0"/>
                <a:cs typeface="Helvetica Neue Medium" panose="02000503000000020004" pitchFamily="2" charset="0"/>
              </a:rPr>
              <a:t>responsibilities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3762023" y="1269426"/>
          <a:ext cx="5203126" cy="3012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533603" y="933517"/>
            <a:ext cx="3244814" cy="785242"/>
          </a:xfrm>
          <a:prstGeom prst="rect">
            <a:avLst/>
          </a:prstGeom>
        </p:spPr>
        <p:txBody>
          <a:bodyPr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implementation </a:t>
            </a:r>
            <a:b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of the Youth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Programme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5" name="Picture 4" descr="SCT_Logo_EN_rgb_co.png">
            <a:extLst>
              <a:ext uri="{FF2B5EF4-FFF2-40B4-BE49-F238E27FC236}">
                <a16:creationId xmlns:a16="http://schemas.microsoft.com/office/drawing/2014/main" id="{D2D517A9-0254-F544-8B33-E07923492BF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1394D5-A93A-6D4B-8028-2184DE5F377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1502217"/>
            <a:ext cx="1977725" cy="1913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C177D-531B-974C-9981-E35DF6161E3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309" y="764390"/>
            <a:ext cx="1824552" cy="2170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F6C878-698C-AD4F-86E6-8F1A521FC35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543" y="1502217"/>
            <a:ext cx="1977725" cy="1913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FB1811-CEF2-7C49-9D68-1A31AFBDE9F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234" y="3078875"/>
            <a:ext cx="1634705" cy="15811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410EF9-EAB5-1D47-95ED-5D0DE88AE595}"/>
              </a:ext>
            </a:extLst>
          </p:cNvPr>
          <p:cNvSpPr txBox="1"/>
          <p:nvPr/>
        </p:nvSpPr>
        <p:spPr>
          <a:xfrm>
            <a:off x="3902929" y="2145201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Facilitator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11F61D-0055-1C4E-ADC4-F797C7C3E38B}"/>
              </a:ext>
            </a:extLst>
          </p:cNvPr>
          <p:cNvSpPr txBox="1"/>
          <p:nvPr/>
        </p:nvSpPr>
        <p:spPr>
          <a:xfrm>
            <a:off x="5804647" y="1332940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Developer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84C4C2-4FBA-7042-8F7E-845F6551FA8A}"/>
              </a:ext>
            </a:extLst>
          </p:cNvPr>
          <p:cNvSpPr txBox="1"/>
          <p:nvPr/>
        </p:nvSpPr>
        <p:spPr>
          <a:xfrm>
            <a:off x="7606061" y="2140350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Supporter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00CB81-D456-8D40-AC5D-DC589FAEC646}"/>
              </a:ext>
            </a:extLst>
          </p:cNvPr>
          <p:cNvSpPr txBox="1"/>
          <p:nvPr/>
        </p:nvSpPr>
        <p:spPr>
          <a:xfrm>
            <a:off x="5709706" y="3496117"/>
            <a:ext cx="128862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Youth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Programme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3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Studio">
  <a:themeElements>
    <a:clrScheme name="Custom WOSM">
      <a:dk1>
        <a:sysClr val="windowText" lastClr="000000"/>
      </a:dk1>
      <a:lt1>
        <a:sysClr val="window" lastClr="FFFFFF"/>
      </a:lt1>
      <a:dk2>
        <a:srgbClr val="622599"/>
      </a:dk2>
      <a:lt2>
        <a:srgbClr val="D4D4D6"/>
      </a:lt2>
      <a:accent1>
        <a:srgbClr val="0054A0"/>
      </a:accent1>
      <a:accent2>
        <a:srgbClr val="AABA0A"/>
      </a:accent2>
      <a:accent3>
        <a:srgbClr val="DD7500"/>
      </a:accent3>
      <a:accent4>
        <a:srgbClr val="E23D28"/>
      </a:accent4>
      <a:accent5>
        <a:srgbClr val="3D8E33"/>
      </a:accent5>
      <a:accent6>
        <a:srgbClr val="ED0D86"/>
      </a:accent6>
      <a:hlink>
        <a:srgbClr val="00A5E3"/>
      </a:hlink>
      <a:folHlink>
        <a:srgbClr val="9EA2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tudio">
  <a:themeElements>
    <a:clrScheme name="Custom WOSM">
      <a:dk1>
        <a:sysClr val="windowText" lastClr="000000"/>
      </a:dk1>
      <a:lt1>
        <a:sysClr val="window" lastClr="FFFFFF"/>
      </a:lt1>
      <a:dk2>
        <a:srgbClr val="622599"/>
      </a:dk2>
      <a:lt2>
        <a:srgbClr val="D4D4D6"/>
      </a:lt2>
      <a:accent1>
        <a:srgbClr val="0054A0"/>
      </a:accent1>
      <a:accent2>
        <a:srgbClr val="AABA0A"/>
      </a:accent2>
      <a:accent3>
        <a:srgbClr val="DD7500"/>
      </a:accent3>
      <a:accent4>
        <a:srgbClr val="E23D28"/>
      </a:accent4>
      <a:accent5>
        <a:srgbClr val="3D8E33"/>
      </a:accent5>
      <a:accent6>
        <a:srgbClr val="ED0D86"/>
      </a:accent6>
      <a:hlink>
        <a:srgbClr val="00A5E3"/>
      </a:hlink>
      <a:folHlink>
        <a:srgbClr val="9EA2A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Studio">
  <a:themeElements>
    <a:clrScheme name="Custom WOSM">
      <a:dk1>
        <a:sysClr val="windowText" lastClr="000000"/>
      </a:dk1>
      <a:lt1>
        <a:sysClr val="window" lastClr="FFFFFF"/>
      </a:lt1>
      <a:dk2>
        <a:srgbClr val="622599"/>
      </a:dk2>
      <a:lt2>
        <a:srgbClr val="D4D4D6"/>
      </a:lt2>
      <a:accent1>
        <a:srgbClr val="0054A0"/>
      </a:accent1>
      <a:accent2>
        <a:srgbClr val="AABA0A"/>
      </a:accent2>
      <a:accent3>
        <a:srgbClr val="DD7500"/>
      </a:accent3>
      <a:accent4>
        <a:srgbClr val="E23D28"/>
      </a:accent4>
      <a:accent5>
        <a:srgbClr val="3D8E33"/>
      </a:accent5>
      <a:accent6>
        <a:srgbClr val="ED0D86"/>
      </a:accent6>
      <a:hlink>
        <a:srgbClr val="00A5E3"/>
      </a:hlink>
      <a:folHlink>
        <a:srgbClr val="9EA2A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3835</TotalTime>
  <Words>924</Words>
  <Application>Microsoft Macintosh PowerPoint</Application>
  <PresentationFormat>On-screen Show (16:9)</PresentationFormat>
  <Paragraphs>281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ＭＳ Ｐゴシック</vt:lpstr>
      <vt:lpstr>Arial</vt:lpstr>
      <vt:lpstr>Calibri</vt:lpstr>
      <vt:lpstr>CB Futura CondensedBold</vt:lpstr>
      <vt:lpstr>Futura Book</vt:lpstr>
      <vt:lpstr>Helvetica Neue</vt:lpstr>
      <vt:lpstr>Helvetica Neue Medium</vt:lpstr>
      <vt:lpstr>Verdana</vt:lpstr>
      <vt:lpstr>Wingdings</vt:lpstr>
      <vt:lpstr>Studio</vt:lpstr>
      <vt:lpstr>1_Studio</vt:lpstr>
      <vt:lpstr>2_Studio</vt:lpstr>
      <vt:lpstr>PowerPoint Presentation</vt:lpstr>
      <vt:lpstr>PowerPoint Presentation</vt:lpstr>
      <vt:lpstr>Objectives</vt:lpstr>
      <vt:lpstr>PowerPoint Presentation</vt:lpstr>
      <vt:lpstr>PowerPoint Presentation</vt:lpstr>
      <vt:lpstr>Process of  Youth Programme development</vt:lpstr>
      <vt:lpstr>Process of  Youth Programme development</vt:lpstr>
      <vt:lpstr>PowerPoint Presentation</vt:lpstr>
      <vt:lpstr>Roles and  responsibilities</vt:lpstr>
      <vt:lpstr>PowerPoint Presentation</vt:lpstr>
      <vt:lpstr>PowerPoint Presentation</vt:lpstr>
      <vt:lpstr>PowerPoint Presentation</vt:lpstr>
      <vt:lpstr>How to  use RAP?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 section models</vt:lpstr>
      <vt:lpstr>PowerPoint Presentation</vt:lpstr>
      <vt:lpstr>How to develop section objectives</vt:lpstr>
      <vt:lpstr>PowerPoint Presentation</vt:lpstr>
      <vt:lpstr>PowerPoint Presentation</vt:lpstr>
      <vt:lpstr>PowerPoint Presentation</vt:lpstr>
      <vt:lpstr>Spontaneous game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World Scout Bureau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Victor Ortega</dc:creator>
  <cp:lastModifiedBy>Isabelle Dufresne-Lienert</cp:lastModifiedBy>
  <cp:revision>299</cp:revision>
  <dcterms:created xsi:type="dcterms:W3CDTF">2013-07-17T12:06:46Z</dcterms:created>
  <dcterms:modified xsi:type="dcterms:W3CDTF">2018-06-12T07:28:32Z</dcterms:modified>
</cp:coreProperties>
</file>