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1" r:id="rId1"/>
  </p:sldMasterIdLst>
  <p:notesMasterIdLst>
    <p:notesMasterId r:id="rId51"/>
  </p:notesMasterIdLst>
  <p:handoutMasterIdLst>
    <p:handoutMasterId r:id="rId52"/>
  </p:handoutMasterIdLst>
  <p:sldIdLst>
    <p:sldId id="257" r:id="rId2"/>
    <p:sldId id="256" r:id="rId3"/>
    <p:sldId id="258" r:id="rId4"/>
    <p:sldId id="259" r:id="rId5"/>
    <p:sldId id="264" r:id="rId6"/>
    <p:sldId id="689" r:id="rId7"/>
    <p:sldId id="696" r:id="rId8"/>
    <p:sldId id="690" r:id="rId9"/>
    <p:sldId id="693" r:id="rId10"/>
    <p:sldId id="553" r:id="rId11"/>
    <p:sldId id="622" r:id="rId12"/>
    <p:sldId id="715" r:id="rId13"/>
    <p:sldId id="464" r:id="rId14"/>
    <p:sldId id="484" r:id="rId15"/>
    <p:sldId id="488" r:id="rId16"/>
    <p:sldId id="683" r:id="rId17"/>
    <p:sldId id="734" r:id="rId18"/>
    <p:sldId id="684" r:id="rId19"/>
    <p:sldId id="655" r:id="rId20"/>
    <p:sldId id="656" r:id="rId21"/>
    <p:sldId id="732" r:id="rId22"/>
    <p:sldId id="728" r:id="rId23"/>
    <p:sldId id="659" r:id="rId24"/>
    <p:sldId id="735" r:id="rId25"/>
    <p:sldId id="620" r:id="rId26"/>
    <p:sldId id="727" r:id="rId27"/>
    <p:sldId id="673" r:id="rId28"/>
    <p:sldId id="708" r:id="rId29"/>
    <p:sldId id="736" r:id="rId30"/>
    <p:sldId id="410" r:id="rId31"/>
    <p:sldId id="373" r:id="rId32"/>
    <p:sldId id="387" r:id="rId33"/>
    <p:sldId id="411" r:id="rId34"/>
    <p:sldId id="412" r:id="rId35"/>
    <p:sldId id="391" r:id="rId36"/>
    <p:sldId id="718" r:id="rId37"/>
    <p:sldId id="730" r:id="rId38"/>
    <p:sldId id="731" r:id="rId39"/>
    <p:sldId id="403" r:id="rId40"/>
    <p:sldId id="723" r:id="rId41"/>
    <p:sldId id="335" r:id="rId42"/>
    <p:sldId id="400" r:id="rId43"/>
    <p:sldId id="399" r:id="rId44"/>
    <p:sldId id="737" r:id="rId45"/>
    <p:sldId id="617" r:id="rId46"/>
    <p:sldId id="729" r:id="rId47"/>
    <p:sldId id="720" r:id="rId48"/>
    <p:sldId id="719" r:id="rId49"/>
    <p:sldId id="263" r:id="rId5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A7EA"/>
    <a:srgbClr val="A2BB2C"/>
    <a:srgbClr val="4E0E8C"/>
    <a:srgbClr val="2076CD"/>
    <a:srgbClr val="009D58"/>
    <a:srgbClr val="009D4E"/>
    <a:srgbClr val="009D4C"/>
    <a:srgbClr val="019E4D"/>
    <a:srgbClr val="5BB787"/>
    <a:srgbClr val="78B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0" autoAdjust="0"/>
    <p:restoredTop sz="94753"/>
  </p:normalViewPr>
  <p:slideViewPr>
    <p:cSldViewPr snapToObjects="1" showGuides="1">
      <p:cViewPr varScale="1">
        <p:scale>
          <a:sx n="141" d="100"/>
          <a:sy n="141" d="100"/>
        </p:scale>
        <p:origin x="208" y="184"/>
      </p:cViewPr>
      <p:guideLst>
        <p:guide orient="horz" pos="66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solidFill>
          <a:srgbClr val="31A7EA"/>
        </a:solidFill>
        <a:ln>
          <a:noFill/>
        </a:ln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solidFill>
          <a:srgbClr val="31A7EA"/>
        </a:solidFill>
        <a:ln>
          <a:noFill/>
        </a:ln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solidFill>
          <a:srgbClr val="31A7EA"/>
        </a:solidFill>
        <a:ln>
          <a:noFill/>
        </a:ln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EE6621-7B73-6F4A-809E-EA45DD8D5F5A}" type="doc">
      <dgm:prSet loTypeId="urn:microsoft.com/office/officeart/2005/8/layout/venn1" loCatId="" qsTypeId="urn:microsoft.com/office/officeart/2005/8/quickstyle/3d4" qsCatId="3D" csTypeId="urn:microsoft.com/office/officeart/2005/8/colors/accent1_2" csCatId="accent1" phldr="1"/>
      <dgm:spPr/>
    </dgm:pt>
    <dgm:pt modelId="{6C332F4F-EC62-EF4F-A5DC-298CCD05311E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gm:t>
    </dgm:pt>
    <dgm:pt modelId="{90C7B92B-F5B0-0549-9B59-D19D64DF10D3}" type="parTrans" cxnId="{F9A00CDD-7F11-C641-AF10-2AF2CD3E7E92}">
      <dgm:prSet/>
      <dgm:spPr/>
      <dgm:t>
        <a:bodyPr/>
        <a:lstStyle/>
        <a:p>
          <a:endParaRPr lang="en-US"/>
        </a:p>
      </dgm:t>
    </dgm:pt>
    <dgm:pt modelId="{FFFCC22B-0F76-9B43-92C9-C6DBE9769FBA}" type="sibTrans" cxnId="{F9A00CDD-7F11-C641-AF10-2AF2CD3E7E92}">
      <dgm:prSet/>
      <dgm:spPr/>
      <dgm:t>
        <a:bodyPr/>
        <a:lstStyle/>
        <a:p>
          <a:endParaRPr lang="en-US"/>
        </a:p>
      </dgm:t>
    </dgm:pt>
    <dgm:pt modelId="{2F70DEA7-7CFC-0C47-9B30-617838028FFA}">
      <dgm:prSet phldrT="[Text]"/>
      <dgm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dgm:spPr>
      <dgm:t>
        <a:bodyPr/>
        <a:lstStyle/>
        <a:p>
          <a:r>
            <a:rPr lang="en-US" b="0" i="0" dirty="0">
              <a:solidFill>
                <a:srgbClr val="31A7EA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gm:t>
    </dgm:pt>
    <dgm:pt modelId="{59607E53-DF0D-2547-B8AD-DAFBD1838BEC}" type="parTrans" cxnId="{EA76B77F-FC4C-E841-B0F4-FAA939FADC9F}">
      <dgm:prSet/>
      <dgm:spPr/>
      <dgm:t>
        <a:bodyPr/>
        <a:lstStyle/>
        <a:p>
          <a:endParaRPr lang="en-US"/>
        </a:p>
      </dgm:t>
    </dgm:pt>
    <dgm:pt modelId="{ADD49194-E3E2-414B-B54B-49F0E096EA42}" type="sibTrans" cxnId="{EA76B77F-FC4C-E841-B0F4-FAA939FADC9F}">
      <dgm:prSet/>
      <dgm:spPr/>
      <dgm:t>
        <a:bodyPr/>
        <a:lstStyle/>
        <a:p>
          <a:endParaRPr lang="en-US"/>
        </a:p>
      </dgm:t>
    </dgm:pt>
    <dgm:pt modelId="{70B89448-3AFF-EB4C-9DFB-BC5FF191EECB}">
      <dgm:prSet phldrT="[Text]"/>
      <dgm:spPr>
        <a:solidFill>
          <a:srgbClr val="31A7EA">
            <a:alpha val="50000"/>
          </a:srgbClr>
        </a:solidFill>
      </dgm:spPr>
      <dgm:t>
        <a:bodyPr/>
        <a:lstStyle/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gm:t>
    </dgm:pt>
    <dgm:pt modelId="{A9EF9C1E-E22A-984F-B64D-EE0FBA0320A3}" type="parTrans" cxnId="{AD264E0D-F5FB-8B4B-92A6-433392B3C159}">
      <dgm:prSet/>
      <dgm:spPr/>
      <dgm:t>
        <a:bodyPr/>
        <a:lstStyle/>
        <a:p>
          <a:endParaRPr lang="en-US"/>
        </a:p>
      </dgm:t>
    </dgm:pt>
    <dgm:pt modelId="{3196026A-007A-DD49-BDD9-92BF90B692C6}" type="sibTrans" cxnId="{AD264E0D-F5FB-8B4B-92A6-433392B3C159}">
      <dgm:prSet/>
      <dgm:spPr/>
      <dgm:t>
        <a:bodyPr/>
        <a:lstStyle/>
        <a:p>
          <a:endParaRPr lang="en-US"/>
        </a:p>
      </dgm:t>
    </dgm:pt>
    <dgm:pt modelId="{9DA7858E-4711-FC41-B3C3-9682076E6022}" type="pres">
      <dgm:prSet presAssocID="{67EE6621-7B73-6F4A-809E-EA45DD8D5F5A}" presName="compositeShape" presStyleCnt="0">
        <dgm:presLayoutVars>
          <dgm:chMax val="7"/>
          <dgm:dir/>
          <dgm:resizeHandles val="exact"/>
        </dgm:presLayoutVars>
      </dgm:prSet>
      <dgm:spPr/>
    </dgm:pt>
    <dgm:pt modelId="{8B48F0FF-7C66-4648-8D4A-4FBD6719BD68}" type="pres">
      <dgm:prSet presAssocID="{6C332F4F-EC62-EF4F-A5DC-298CCD05311E}" presName="circ1" presStyleLbl="vennNode1" presStyleIdx="0" presStyleCnt="3"/>
      <dgm:spPr/>
    </dgm:pt>
    <dgm:pt modelId="{1B24831B-C850-3849-A757-D39BDFCA7429}" type="pres">
      <dgm:prSet presAssocID="{6C332F4F-EC62-EF4F-A5DC-298CCD05311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7D9940D-E552-D344-883D-3CA983079CC5}" type="pres">
      <dgm:prSet presAssocID="{2F70DEA7-7CFC-0C47-9B30-617838028FFA}" presName="circ2" presStyleLbl="vennNode1" presStyleIdx="1" presStyleCnt="3"/>
      <dgm:spPr/>
    </dgm:pt>
    <dgm:pt modelId="{7AA14D2E-A88E-6E4B-A9D9-3D9C83B091DB}" type="pres">
      <dgm:prSet presAssocID="{2F70DEA7-7CFC-0C47-9B30-617838028F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861499-7B9A-F242-BDBB-71E1211822FB}" type="pres">
      <dgm:prSet presAssocID="{70B89448-3AFF-EB4C-9DFB-BC5FF191EECB}" presName="circ3" presStyleLbl="vennNode1" presStyleIdx="2" presStyleCnt="3"/>
      <dgm:spPr/>
    </dgm:pt>
    <dgm:pt modelId="{F1133FB4-E4B2-B542-A191-427C9D2AF9F3}" type="pres">
      <dgm:prSet presAssocID="{70B89448-3AFF-EB4C-9DFB-BC5FF191EEC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E79D206-EFC8-5C4E-AB95-AC8A85425E45}" type="presOf" srcId="{70B89448-3AFF-EB4C-9DFB-BC5FF191EECB}" destId="{5B861499-7B9A-F242-BDBB-71E1211822FB}" srcOrd="0" destOrd="0" presId="urn:microsoft.com/office/officeart/2005/8/layout/venn1"/>
    <dgm:cxn modelId="{AD264E0D-F5FB-8B4B-92A6-433392B3C159}" srcId="{67EE6621-7B73-6F4A-809E-EA45DD8D5F5A}" destId="{70B89448-3AFF-EB4C-9DFB-BC5FF191EECB}" srcOrd="2" destOrd="0" parTransId="{A9EF9C1E-E22A-984F-B64D-EE0FBA0320A3}" sibTransId="{3196026A-007A-DD49-BDD9-92BF90B692C6}"/>
    <dgm:cxn modelId="{42C68A2F-29CE-8245-B586-8773F0C3011D}" type="presOf" srcId="{67EE6621-7B73-6F4A-809E-EA45DD8D5F5A}" destId="{9DA7858E-4711-FC41-B3C3-9682076E6022}" srcOrd="0" destOrd="0" presId="urn:microsoft.com/office/officeart/2005/8/layout/venn1"/>
    <dgm:cxn modelId="{8716CE42-5BA6-6E4A-8151-BA80E606BB06}" type="presOf" srcId="{70B89448-3AFF-EB4C-9DFB-BC5FF191EECB}" destId="{F1133FB4-E4B2-B542-A191-427C9D2AF9F3}" srcOrd="1" destOrd="0" presId="urn:microsoft.com/office/officeart/2005/8/layout/venn1"/>
    <dgm:cxn modelId="{BB6E215B-CCA3-E744-BC9C-9BD63C55B6FF}" type="presOf" srcId="{6C332F4F-EC62-EF4F-A5DC-298CCD05311E}" destId="{8B48F0FF-7C66-4648-8D4A-4FBD6719BD68}" srcOrd="0" destOrd="0" presId="urn:microsoft.com/office/officeart/2005/8/layout/venn1"/>
    <dgm:cxn modelId="{51786761-AB76-E748-A83F-7E7ACFDC5282}" type="presOf" srcId="{2F70DEA7-7CFC-0C47-9B30-617838028FFA}" destId="{A7D9940D-E552-D344-883D-3CA983079CC5}" srcOrd="0" destOrd="0" presId="urn:microsoft.com/office/officeart/2005/8/layout/venn1"/>
    <dgm:cxn modelId="{E755CB77-4FCB-3C4A-B0FB-1B3365CC3A7D}" type="presOf" srcId="{6C332F4F-EC62-EF4F-A5DC-298CCD05311E}" destId="{1B24831B-C850-3849-A757-D39BDFCA7429}" srcOrd="1" destOrd="0" presId="urn:microsoft.com/office/officeart/2005/8/layout/venn1"/>
    <dgm:cxn modelId="{EA76B77F-FC4C-E841-B0F4-FAA939FADC9F}" srcId="{67EE6621-7B73-6F4A-809E-EA45DD8D5F5A}" destId="{2F70DEA7-7CFC-0C47-9B30-617838028FFA}" srcOrd="1" destOrd="0" parTransId="{59607E53-DF0D-2547-B8AD-DAFBD1838BEC}" sibTransId="{ADD49194-E3E2-414B-B54B-49F0E096EA42}"/>
    <dgm:cxn modelId="{F9A00CDD-7F11-C641-AF10-2AF2CD3E7E92}" srcId="{67EE6621-7B73-6F4A-809E-EA45DD8D5F5A}" destId="{6C332F4F-EC62-EF4F-A5DC-298CCD05311E}" srcOrd="0" destOrd="0" parTransId="{90C7B92B-F5B0-0549-9B59-D19D64DF10D3}" sibTransId="{FFFCC22B-0F76-9B43-92C9-C6DBE9769FBA}"/>
    <dgm:cxn modelId="{DA434EE4-8C2D-BC49-B506-7E4376034324}" type="presOf" srcId="{2F70DEA7-7CFC-0C47-9B30-617838028FFA}" destId="{7AA14D2E-A88E-6E4B-A9D9-3D9C83B091DB}" srcOrd="1" destOrd="0" presId="urn:microsoft.com/office/officeart/2005/8/layout/venn1"/>
    <dgm:cxn modelId="{4D2CD01A-F095-9645-841E-369C96A87DC4}" type="presParOf" srcId="{9DA7858E-4711-FC41-B3C3-9682076E6022}" destId="{8B48F0FF-7C66-4648-8D4A-4FBD6719BD68}" srcOrd="0" destOrd="0" presId="urn:microsoft.com/office/officeart/2005/8/layout/venn1"/>
    <dgm:cxn modelId="{D208EE76-8C68-D94B-8097-F9D81A6274E9}" type="presParOf" srcId="{9DA7858E-4711-FC41-B3C3-9682076E6022}" destId="{1B24831B-C850-3849-A757-D39BDFCA7429}" srcOrd="1" destOrd="0" presId="urn:microsoft.com/office/officeart/2005/8/layout/venn1"/>
    <dgm:cxn modelId="{2CBC5769-3F51-A742-BE1C-5C0BD14C25EC}" type="presParOf" srcId="{9DA7858E-4711-FC41-B3C3-9682076E6022}" destId="{A7D9940D-E552-D344-883D-3CA983079CC5}" srcOrd="2" destOrd="0" presId="urn:microsoft.com/office/officeart/2005/8/layout/venn1"/>
    <dgm:cxn modelId="{98DA9EB6-B52D-514A-8A87-D2A65FB773E6}" type="presParOf" srcId="{9DA7858E-4711-FC41-B3C3-9682076E6022}" destId="{7AA14D2E-A88E-6E4B-A9D9-3D9C83B091DB}" srcOrd="3" destOrd="0" presId="urn:microsoft.com/office/officeart/2005/8/layout/venn1"/>
    <dgm:cxn modelId="{C331E79E-34D4-484A-8747-80D93CC9630E}" type="presParOf" srcId="{9DA7858E-4711-FC41-B3C3-9682076E6022}" destId="{5B861499-7B9A-F242-BDBB-71E1211822FB}" srcOrd="4" destOrd="0" presId="urn:microsoft.com/office/officeart/2005/8/layout/venn1"/>
    <dgm:cxn modelId="{40520A62-6199-E249-82B7-FA3197B1F40E}" type="presParOf" srcId="{9DA7858E-4711-FC41-B3C3-9682076E6022}" destId="{F1133FB4-E4B2-B542-A191-427C9D2AF9F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2B1728-9957-8F47-A22E-70E10C9C5A22}" type="doc">
      <dgm:prSet loTypeId="urn:microsoft.com/office/officeart/2005/8/layout/hierarchy4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B70DFD3-48C3-A54B-B5F1-E640E9B779EA}">
      <dgm:prSet custT="1"/>
      <dgm:spPr/>
      <dgm:t>
        <a:bodyPr/>
        <a:lstStyle/>
        <a:p>
          <a:r>
            <a:rPr lang="en-US" sz="2000" b="1" i="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Relevant</a:t>
          </a:r>
          <a:endParaRPr lang="en-US" sz="2000" b="1" i="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gm:t>
    </dgm:pt>
    <dgm:pt modelId="{2B2AE408-D6A4-374B-BAA7-807038B61DBB}" type="parTrans" cxnId="{A36F9163-CE3B-F649-81E7-21A1DFBD499F}">
      <dgm:prSet/>
      <dgm:spPr/>
      <dgm:t>
        <a:bodyPr/>
        <a:lstStyle/>
        <a:p>
          <a:endParaRPr lang="en-US" sz="3200"/>
        </a:p>
      </dgm:t>
    </dgm:pt>
    <dgm:pt modelId="{5163A60C-C94D-2C48-8665-03EDE55302B3}" type="sibTrans" cxnId="{A36F9163-CE3B-F649-81E7-21A1DFBD499F}">
      <dgm:prSet/>
      <dgm:spPr/>
      <dgm:t>
        <a:bodyPr/>
        <a:lstStyle/>
        <a:p>
          <a:endParaRPr lang="en-US" sz="3200"/>
        </a:p>
      </dgm:t>
    </dgm:pt>
    <dgm:pt modelId="{9A3B9D8D-7001-9348-A379-59619C775156}">
      <dgm:prSet custT="1"/>
      <dgm:spPr/>
      <dgm:t>
        <a:bodyPr/>
        <a:lstStyle/>
        <a:p>
          <a:r>
            <a:rPr lang="en-US" sz="2000" b="1" i="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Realistic</a:t>
          </a:r>
          <a:endParaRPr lang="en-US" sz="2000" b="1" i="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gm:t>
    </dgm:pt>
    <dgm:pt modelId="{651A32E3-FBD5-1F41-AEC4-EC0DC9344487}" type="parTrans" cxnId="{6C40A1AF-E6E4-9448-8FA2-4520F169A704}">
      <dgm:prSet/>
      <dgm:spPr/>
      <dgm:t>
        <a:bodyPr/>
        <a:lstStyle/>
        <a:p>
          <a:endParaRPr lang="en-US" sz="3200"/>
        </a:p>
      </dgm:t>
    </dgm:pt>
    <dgm:pt modelId="{A20C7B25-2A9B-8C43-BC35-B126B8FBAFED}" type="sibTrans" cxnId="{6C40A1AF-E6E4-9448-8FA2-4520F169A704}">
      <dgm:prSet/>
      <dgm:spPr/>
      <dgm:t>
        <a:bodyPr/>
        <a:lstStyle/>
        <a:p>
          <a:endParaRPr lang="en-US" sz="3200"/>
        </a:p>
      </dgm:t>
    </dgm:pt>
    <dgm:pt modelId="{BA263CBF-EFC7-974B-A0C7-95AA355805CF}">
      <dgm:prSet custT="1"/>
      <dgm:spPr/>
      <dgm:t>
        <a:bodyPr/>
        <a:lstStyle/>
        <a:p>
          <a:r>
            <a:rPr lang="en-US" sz="2000" b="1" i="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Resources</a:t>
          </a:r>
          <a:endParaRPr lang="en-US" sz="2000" b="1" i="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gm:t>
    </dgm:pt>
    <dgm:pt modelId="{3EDF8133-66E0-FB4B-801C-2852F5FB6051}" type="parTrans" cxnId="{01B5EAF9-1240-204A-A695-2775D86A680B}">
      <dgm:prSet/>
      <dgm:spPr/>
      <dgm:t>
        <a:bodyPr/>
        <a:lstStyle/>
        <a:p>
          <a:endParaRPr lang="en-US" sz="3200"/>
        </a:p>
      </dgm:t>
    </dgm:pt>
    <dgm:pt modelId="{770905C8-B811-B346-B6D4-49DFD3EC9364}" type="sibTrans" cxnId="{01B5EAF9-1240-204A-A695-2775D86A680B}">
      <dgm:prSet/>
      <dgm:spPr/>
      <dgm:t>
        <a:bodyPr/>
        <a:lstStyle/>
        <a:p>
          <a:endParaRPr lang="en-US" sz="3200"/>
        </a:p>
      </dgm:t>
    </dgm:pt>
    <dgm:pt modelId="{41F8779F-9329-3E40-852B-152B3BFB3CF1}" type="pres">
      <dgm:prSet presAssocID="{FD2B1728-9957-8F47-A22E-70E10C9C5A2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330A2C9-0C04-3246-8FF6-75EFDC75123F}" type="pres">
      <dgm:prSet presAssocID="{6B70DFD3-48C3-A54B-B5F1-E640E9B779EA}" presName="vertOne" presStyleCnt="0"/>
      <dgm:spPr/>
    </dgm:pt>
    <dgm:pt modelId="{F1484582-4906-2C49-AB54-861C4A9857D8}" type="pres">
      <dgm:prSet presAssocID="{6B70DFD3-48C3-A54B-B5F1-E640E9B779EA}" presName="txOne" presStyleLbl="node0" presStyleIdx="0" presStyleCnt="3">
        <dgm:presLayoutVars>
          <dgm:chPref val="3"/>
        </dgm:presLayoutVars>
      </dgm:prSet>
      <dgm:spPr/>
    </dgm:pt>
    <dgm:pt modelId="{E4FDB18B-7764-B54D-8AAF-31FBAE5FFD49}" type="pres">
      <dgm:prSet presAssocID="{6B70DFD3-48C3-A54B-B5F1-E640E9B779EA}" presName="horzOne" presStyleCnt="0"/>
      <dgm:spPr/>
    </dgm:pt>
    <dgm:pt modelId="{C05C320B-244B-D94A-A02D-3D37075D95F5}" type="pres">
      <dgm:prSet presAssocID="{5163A60C-C94D-2C48-8665-03EDE55302B3}" presName="sibSpaceOne" presStyleCnt="0"/>
      <dgm:spPr/>
    </dgm:pt>
    <dgm:pt modelId="{D8977123-4B97-F841-B993-8A448709002D}" type="pres">
      <dgm:prSet presAssocID="{9A3B9D8D-7001-9348-A379-59619C775156}" presName="vertOne" presStyleCnt="0"/>
      <dgm:spPr/>
    </dgm:pt>
    <dgm:pt modelId="{C131B70B-5E12-3E43-AE8A-7AAD02885B2B}" type="pres">
      <dgm:prSet presAssocID="{9A3B9D8D-7001-9348-A379-59619C775156}" presName="txOne" presStyleLbl="node0" presStyleIdx="1" presStyleCnt="3">
        <dgm:presLayoutVars>
          <dgm:chPref val="3"/>
        </dgm:presLayoutVars>
      </dgm:prSet>
      <dgm:spPr/>
    </dgm:pt>
    <dgm:pt modelId="{689931C2-6672-B346-8698-384B67BC8A87}" type="pres">
      <dgm:prSet presAssocID="{9A3B9D8D-7001-9348-A379-59619C775156}" presName="horzOne" presStyleCnt="0"/>
      <dgm:spPr/>
    </dgm:pt>
    <dgm:pt modelId="{699F6E96-3F14-E34C-AB5E-75B07843CFAE}" type="pres">
      <dgm:prSet presAssocID="{A20C7B25-2A9B-8C43-BC35-B126B8FBAFED}" presName="sibSpaceOne" presStyleCnt="0"/>
      <dgm:spPr/>
    </dgm:pt>
    <dgm:pt modelId="{572C2494-B059-EF45-89ED-F511CDB7A371}" type="pres">
      <dgm:prSet presAssocID="{BA263CBF-EFC7-974B-A0C7-95AA355805CF}" presName="vertOne" presStyleCnt="0"/>
      <dgm:spPr/>
    </dgm:pt>
    <dgm:pt modelId="{26FAEF9E-1A18-864E-8C09-10E5B2A5FA86}" type="pres">
      <dgm:prSet presAssocID="{BA263CBF-EFC7-974B-A0C7-95AA355805CF}" presName="txOne" presStyleLbl="node0" presStyleIdx="2" presStyleCnt="3" custLinFactNeighborX="103" custLinFactNeighborY="-6140">
        <dgm:presLayoutVars>
          <dgm:chPref val="3"/>
        </dgm:presLayoutVars>
      </dgm:prSet>
      <dgm:spPr/>
    </dgm:pt>
    <dgm:pt modelId="{213DEACD-9656-D944-B10A-3D87FB7B251E}" type="pres">
      <dgm:prSet presAssocID="{BA263CBF-EFC7-974B-A0C7-95AA355805CF}" presName="horzOne" presStyleCnt="0"/>
      <dgm:spPr/>
    </dgm:pt>
  </dgm:ptLst>
  <dgm:cxnLst>
    <dgm:cxn modelId="{F914C431-F9BD-FA43-841F-D9909885417E}" type="presOf" srcId="{FD2B1728-9957-8F47-A22E-70E10C9C5A22}" destId="{41F8779F-9329-3E40-852B-152B3BFB3CF1}" srcOrd="0" destOrd="0" presId="urn:microsoft.com/office/officeart/2005/8/layout/hierarchy4"/>
    <dgm:cxn modelId="{A36F9163-CE3B-F649-81E7-21A1DFBD499F}" srcId="{FD2B1728-9957-8F47-A22E-70E10C9C5A22}" destId="{6B70DFD3-48C3-A54B-B5F1-E640E9B779EA}" srcOrd="0" destOrd="0" parTransId="{2B2AE408-D6A4-374B-BAA7-807038B61DBB}" sibTransId="{5163A60C-C94D-2C48-8665-03EDE55302B3}"/>
    <dgm:cxn modelId="{929364A3-F220-914B-8D38-42F55BF70267}" type="presOf" srcId="{BA263CBF-EFC7-974B-A0C7-95AA355805CF}" destId="{26FAEF9E-1A18-864E-8C09-10E5B2A5FA86}" srcOrd="0" destOrd="0" presId="urn:microsoft.com/office/officeart/2005/8/layout/hierarchy4"/>
    <dgm:cxn modelId="{6C40A1AF-E6E4-9448-8FA2-4520F169A704}" srcId="{FD2B1728-9957-8F47-A22E-70E10C9C5A22}" destId="{9A3B9D8D-7001-9348-A379-59619C775156}" srcOrd="1" destOrd="0" parTransId="{651A32E3-FBD5-1F41-AEC4-EC0DC9344487}" sibTransId="{A20C7B25-2A9B-8C43-BC35-B126B8FBAFED}"/>
    <dgm:cxn modelId="{CFA13DB4-F251-D042-B36F-31036AF5DC43}" type="presOf" srcId="{9A3B9D8D-7001-9348-A379-59619C775156}" destId="{C131B70B-5E12-3E43-AE8A-7AAD02885B2B}" srcOrd="0" destOrd="0" presId="urn:microsoft.com/office/officeart/2005/8/layout/hierarchy4"/>
    <dgm:cxn modelId="{CE9FB9EC-0C75-C844-AA2B-BC96D73E7BDC}" type="presOf" srcId="{6B70DFD3-48C3-A54B-B5F1-E640E9B779EA}" destId="{F1484582-4906-2C49-AB54-861C4A9857D8}" srcOrd="0" destOrd="0" presId="urn:microsoft.com/office/officeart/2005/8/layout/hierarchy4"/>
    <dgm:cxn modelId="{01B5EAF9-1240-204A-A695-2775D86A680B}" srcId="{FD2B1728-9957-8F47-A22E-70E10C9C5A22}" destId="{BA263CBF-EFC7-974B-A0C7-95AA355805CF}" srcOrd="2" destOrd="0" parTransId="{3EDF8133-66E0-FB4B-801C-2852F5FB6051}" sibTransId="{770905C8-B811-B346-B6D4-49DFD3EC9364}"/>
    <dgm:cxn modelId="{BBE99BCF-0453-B54F-86A6-098E52B947CB}" type="presParOf" srcId="{41F8779F-9329-3E40-852B-152B3BFB3CF1}" destId="{4330A2C9-0C04-3246-8FF6-75EFDC75123F}" srcOrd="0" destOrd="0" presId="urn:microsoft.com/office/officeart/2005/8/layout/hierarchy4"/>
    <dgm:cxn modelId="{4F8E2C71-0B13-4345-A9D5-C83BF496A3FB}" type="presParOf" srcId="{4330A2C9-0C04-3246-8FF6-75EFDC75123F}" destId="{F1484582-4906-2C49-AB54-861C4A9857D8}" srcOrd="0" destOrd="0" presId="urn:microsoft.com/office/officeart/2005/8/layout/hierarchy4"/>
    <dgm:cxn modelId="{41BA53DD-5F5F-F04F-BD12-EED540A08C68}" type="presParOf" srcId="{4330A2C9-0C04-3246-8FF6-75EFDC75123F}" destId="{E4FDB18B-7764-B54D-8AAF-31FBAE5FFD49}" srcOrd="1" destOrd="0" presId="urn:microsoft.com/office/officeart/2005/8/layout/hierarchy4"/>
    <dgm:cxn modelId="{19147883-40D6-9048-87B0-A06ED2A1B310}" type="presParOf" srcId="{41F8779F-9329-3E40-852B-152B3BFB3CF1}" destId="{C05C320B-244B-D94A-A02D-3D37075D95F5}" srcOrd="1" destOrd="0" presId="urn:microsoft.com/office/officeart/2005/8/layout/hierarchy4"/>
    <dgm:cxn modelId="{4102EB04-D335-ED4D-A025-B4ECFED8F585}" type="presParOf" srcId="{41F8779F-9329-3E40-852B-152B3BFB3CF1}" destId="{D8977123-4B97-F841-B993-8A448709002D}" srcOrd="2" destOrd="0" presId="urn:microsoft.com/office/officeart/2005/8/layout/hierarchy4"/>
    <dgm:cxn modelId="{47D4D83B-160D-5E4E-9647-03E04D970C9F}" type="presParOf" srcId="{D8977123-4B97-F841-B993-8A448709002D}" destId="{C131B70B-5E12-3E43-AE8A-7AAD02885B2B}" srcOrd="0" destOrd="0" presId="urn:microsoft.com/office/officeart/2005/8/layout/hierarchy4"/>
    <dgm:cxn modelId="{4E01EDC1-FCA2-CE46-8B1A-12FC0F96CE17}" type="presParOf" srcId="{D8977123-4B97-F841-B993-8A448709002D}" destId="{689931C2-6672-B346-8698-384B67BC8A87}" srcOrd="1" destOrd="0" presId="urn:microsoft.com/office/officeart/2005/8/layout/hierarchy4"/>
    <dgm:cxn modelId="{1E382941-02B7-0847-B797-85937DECEC78}" type="presParOf" srcId="{41F8779F-9329-3E40-852B-152B3BFB3CF1}" destId="{699F6E96-3F14-E34C-AB5E-75B07843CFAE}" srcOrd="3" destOrd="0" presId="urn:microsoft.com/office/officeart/2005/8/layout/hierarchy4"/>
    <dgm:cxn modelId="{79EB5ADD-9954-734E-944A-4F4F3883FCA3}" type="presParOf" srcId="{41F8779F-9329-3E40-852B-152B3BFB3CF1}" destId="{572C2494-B059-EF45-89ED-F511CDB7A371}" srcOrd="4" destOrd="0" presId="urn:microsoft.com/office/officeart/2005/8/layout/hierarchy4"/>
    <dgm:cxn modelId="{0B844663-9B40-6447-B10D-CF0004A397F4}" type="presParOf" srcId="{572C2494-B059-EF45-89ED-F511CDB7A371}" destId="{26FAEF9E-1A18-864E-8C09-10E5B2A5FA86}" srcOrd="0" destOrd="0" presId="urn:microsoft.com/office/officeart/2005/8/layout/hierarchy4"/>
    <dgm:cxn modelId="{BF38D6AE-A19F-D641-B524-D770202CC5F3}" type="presParOf" srcId="{572C2494-B059-EF45-89ED-F511CDB7A371}" destId="{213DEACD-9656-D944-B10A-3D87FB7B251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solidFill>
          <a:srgbClr val="31A7E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solidFill>
          <a:srgbClr val="31A7E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solidFill>
          <a:srgbClr val="31A7EA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2">
                  <a:lumMod val="9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8F0FF-7C66-4648-8D4A-4FBD6719BD68}">
      <dsp:nvSpPr>
        <dsp:cNvPr id="0" name=""/>
        <dsp:cNvSpPr/>
      </dsp:nvSpPr>
      <dsp:spPr>
        <a:xfrm>
          <a:off x="794853" y="105599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Programme</a:t>
          </a:r>
        </a:p>
      </dsp:txBody>
      <dsp:txXfrm>
        <a:off x="1086163" y="487943"/>
        <a:ext cx="1602203" cy="983170"/>
      </dsp:txXfrm>
    </dsp:sp>
    <dsp:sp modelId="{A7D9940D-E552-D344-883D-3CA983079CC5}">
      <dsp:nvSpPr>
        <dsp:cNvPr id="0" name=""/>
        <dsp:cNvSpPr/>
      </dsp:nvSpPr>
      <dsp:spPr>
        <a:xfrm>
          <a:off x="1583210" y="1471114"/>
          <a:ext cx="2184823" cy="2184823"/>
        </a:xfrm>
        <a:prstGeom prst="ellipse">
          <a:avLst/>
        </a:prstGeom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rgbClr val="31A7EA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Fund</a:t>
          </a:r>
        </a:p>
      </dsp:txBody>
      <dsp:txXfrm>
        <a:off x="2251402" y="2035527"/>
        <a:ext cx="1310894" cy="1201652"/>
      </dsp:txXfrm>
    </dsp:sp>
    <dsp:sp modelId="{5B861499-7B9A-F242-BDBB-71E1211822FB}">
      <dsp:nvSpPr>
        <dsp:cNvPr id="0" name=""/>
        <dsp:cNvSpPr/>
      </dsp:nvSpPr>
      <dsp:spPr>
        <a:xfrm>
          <a:off x="6496" y="1471114"/>
          <a:ext cx="2184823" cy="2184823"/>
        </a:xfrm>
        <a:prstGeom prst="ellipse">
          <a:avLst/>
        </a:prstGeom>
        <a:solidFill>
          <a:srgbClr val="31A7EA">
            <a:alpha val="5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bg1"/>
              </a:solidFill>
              <a:latin typeface="Helvetica Neue Medium" panose="02000503000000020004" pitchFamily="2" charset="0"/>
              <a:cs typeface="Helvetica Neue Medium" panose="02000503000000020004" pitchFamily="2" charset="0"/>
            </a:rPr>
            <a:t>Network</a:t>
          </a:r>
        </a:p>
      </dsp:txBody>
      <dsp:txXfrm>
        <a:off x="212234" y="2035527"/>
        <a:ext cx="1310894" cy="12016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84582-4906-2C49-AB54-861C4A9857D8}">
      <dsp:nvSpPr>
        <dsp:cNvPr id="0" name=""/>
        <dsp:cNvSpPr/>
      </dsp:nvSpPr>
      <dsp:spPr>
        <a:xfrm>
          <a:off x="4374" y="0"/>
          <a:ext cx="1769003" cy="25424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76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Relevant</a:t>
          </a:r>
          <a:endParaRPr lang="en-US" sz="2000" b="1" i="0" kern="120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sp:txBody>
      <dsp:txXfrm>
        <a:off x="56186" y="51812"/>
        <a:ext cx="1665379" cy="2438853"/>
      </dsp:txXfrm>
    </dsp:sp>
    <dsp:sp modelId="{C131B70B-5E12-3E43-AE8A-7AAD02885B2B}">
      <dsp:nvSpPr>
        <dsp:cNvPr id="0" name=""/>
        <dsp:cNvSpPr/>
      </dsp:nvSpPr>
      <dsp:spPr>
        <a:xfrm>
          <a:off x="2070570" y="0"/>
          <a:ext cx="1769003" cy="25424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76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Realistic</a:t>
          </a:r>
          <a:endParaRPr lang="en-US" sz="2000" b="1" i="0" kern="120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sp:txBody>
      <dsp:txXfrm>
        <a:off x="2122382" y="51812"/>
        <a:ext cx="1665379" cy="2438853"/>
      </dsp:txXfrm>
    </dsp:sp>
    <dsp:sp modelId="{26FAEF9E-1A18-864E-8C09-10E5B2A5FA86}">
      <dsp:nvSpPr>
        <dsp:cNvPr id="0" name=""/>
        <dsp:cNvSpPr/>
      </dsp:nvSpPr>
      <dsp:spPr>
        <a:xfrm>
          <a:off x="4138588" y="0"/>
          <a:ext cx="1769003" cy="25424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76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Helvetica Neue Medium" panose="02000503000000020004" pitchFamily="2" charset="0"/>
              <a:cs typeface="Helvetica Neue Medium" panose="02000503000000020004" pitchFamily="2" charset="0"/>
            </a:rPr>
            <a:t>Resources</a:t>
          </a:r>
          <a:endParaRPr lang="en-US" sz="2000" b="1" i="0" kern="1200" dirty="0">
            <a:latin typeface="Helvetica Neue Medium" panose="02000503000000020004" pitchFamily="2" charset="0"/>
            <a:cs typeface="Helvetica Neue Medium" panose="02000503000000020004" pitchFamily="2" charset="0"/>
          </a:endParaRPr>
        </a:p>
      </dsp:txBody>
      <dsp:txXfrm>
        <a:off x="4190400" y="51812"/>
        <a:ext cx="1665379" cy="243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FBFE-1AF6-B848-8612-E040A05E8B28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A22D-D942-9C46-99E7-4370FE323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6E73F-CE99-B541-A3E3-0916A80BD4BF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97BE-849C-DB4E-8F24-70A03BAE3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</a:t>
            </a:r>
            <a:r>
              <a:rPr lang="en-US" baseline="0" dirty="0"/>
              <a:t> </a:t>
            </a:r>
            <a:r>
              <a:rPr lang="en-US" baseline="0" dirty="0" err="1"/>
              <a:t>MoP</a:t>
            </a:r>
            <a:r>
              <a:rPr lang="en-US" baseline="0" dirty="0"/>
              <a:t> </a:t>
            </a:r>
            <a:r>
              <a:rPr lang="en-US" baseline="0" dirty="0" err="1"/>
              <a:t>programmes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85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5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3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7A97BE-849C-DB4E-8F24-70A03BAE3CA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05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5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46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22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2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Partners with </a:t>
            </a:r>
            <a:r>
              <a:rPr lang="en-US" dirty="0" err="1"/>
              <a:t>MoP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6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</a:t>
            </a:r>
            <a:r>
              <a:rPr lang="en-US" baseline="0" dirty="0"/>
              <a:t> start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6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</a:t>
            </a:r>
            <a:r>
              <a:rPr lang="en-US" baseline="0" dirty="0"/>
              <a:t> </a:t>
            </a:r>
            <a:r>
              <a:rPr lang="en-US" baseline="0" dirty="0" err="1"/>
              <a:t>MoP</a:t>
            </a:r>
            <a:r>
              <a:rPr lang="en-US" baseline="0" dirty="0"/>
              <a:t> </a:t>
            </a:r>
            <a:r>
              <a:rPr lang="en-US" baseline="0" dirty="0" err="1"/>
              <a:t>programmes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13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73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06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56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30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</a:t>
            </a:r>
            <a:r>
              <a:rPr lang="en-US" baseline="0" dirty="0"/>
              <a:t> </a:t>
            </a:r>
            <a:r>
              <a:rPr lang="en-US" baseline="0" dirty="0" err="1"/>
              <a:t>MoP</a:t>
            </a:r>
            <a:r>
              <a:rPr lang="en-US" baseline="0" dirty="0"/>
              <a:t> </a:t>
            </a:r>
            <a:r>
              <a:rPr lang="en-US" baseline="0" dirty="0" err="1"/>
              <a:t>programmes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20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76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9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</a:t>
            </a:r>
            <a:r>
              <a:rPr lang="en-US" baseline="0" dirty="0"/>
              <a:t> start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5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</a:t>
            </a:r>
            <a:r>
              <a:rPr lang="en-US" baseline="0" dirty="0"/>
              <a:t> start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6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1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areas of action … just to show what</a:t>
            </a:r>
            <a:r>
              <a:rPr lang="en-US" baseline="0" dirty="0"/>
              <a:t> is the current agreed fields of actions in the world by the united nations. It is not the only but there is a lot of resources around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2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4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part of</a:t>
            </a:r>
            <a:r>
              <a:rPr lang="en-US" baseline="0" dirty="0"/>
              <a:t> BP in the 1</a:t>
            </a:r>
            <a:r>
              <a:rPr lang="en-US" baseline="30000" dirty="0"/>
              <a:t>st</a:t>
            </a:r>
            <a:r>
              <a:rPr lang="en-US" baseline="0" dirty="0"/>
              <a:t> Conference … where he dreamed of a </a:t>
            </a:r>
            <a:r>
              <a:rPr lang="en-GB" sz="1200" b="1" i="1" dirty="0">
                <a:solidFill>
                  <a:srgbClr val="7F7F7F"/>
                </a:solidFill>
              </a:rPr>
              <a:t>Universal brotherhood of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5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dream become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407EA-DAC2-484F-8808-94C13008C5D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7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457701"/>
            <a:ext cx="9143999" cy="685799"/>
          </a:xfrm>
          <a:prstGeom prst="rect">
            <a:avLst/>
          </a:prstGeom>
          <a:solidFill>
            <a:srgbClr val="4E0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  <p:pic>
        <p:nvPicPr>
          <p:cNvPr id="9" name="Picture 8" descr="TOP MASTER PPT MOP2013_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343150"/>
            <a:ext cx="9144000" cy="162163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3999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Helvetica Neue Medium" panose="02000503000000020004" pitchFamily="2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685800" y="838200"/>
            <a:ext cx="4419600" cy="11811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000" b="0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Helvetica Neue Medium" panose="02000503000000020004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fr-CH" dirty="0"/>
              <a:t>Click to edit Main title of presentation, </a:t>
            </a:r>
            <a:br>
              <a:rPr lang="fr-CH" dirty="0"/>
            </a:br>
            <a:br>
              <a:rPr lang="fr-CH" dirty="0"/>
            </a:br>
            <a:r>
              <a:rPr lang="fr-CH" dirty="0"/>
              <a:t>Always use as firts slide.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" name="Picture 12" descr="MOP_LOGO_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666750"/>
            <a:ext cx="2438399" cy="2132976"/>
          </a:xfrm>
          <a:prstGeom prst="rect">
            <a:avLst/>
          </a:prstGeom>
          <a:effectLst/>
        </p:spPr>
      </p:pic>
      <p:pic>
        <p:nvPicPr>
          <p:cNvPr id="14" name="Picture 13" descr="SCT_Logo_E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570005"/>
            <a:ext cx="1940117" cy="4633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8E2B-07B6-9B46-A912-72E4A6F39A13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504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0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571750"/>
            <a:ext cx="3886200" cy="2209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E13CC-06FC-7D42-871B-0440A4F4488E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00600" y="1581150"/>
            <a:ext cx="3886200" cy="7620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0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800600" y="2571750"/>
            <a:ext cx="3886199" cy="19050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0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643449"/>
            <a:ext cx="17526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58000" y="1809750"/>
            <a:ext cx="1828799" cy="1752600"/>
          </a:xfrm>
          <a:prstGeom prst="rect">
            <a:avLst/>
          </a:prstGeom>
          <a:effectLst/>
        </p:spPr>
        <p:txBody>
          <a:bodyPr vert="horz" lIns="0" tIns="45720" rIns="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4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504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b="0" i="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fr-CH" dirty="0"/>
              <a:t>Click icon to add picture</a:t>
            </a:r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0" tIns="45720" rIns="0" bIns="45720" rtlCol="0" anchor="ctr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000" b="0" i="0" kern="1200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428750"/>
            <a:ext cx="5404104" cy="1981200"/>
          </a:xfrm>
          <a:prstGeom prst="roundRect">
            <a:avLst>
              <a:gd name="adj" fmla="val 10522"/>
            </a:avLst>
          </a:prstGeom>
          <a:gradFill flip="none" rotWithShape="1">
            <a:gsLst>
              <a:gs pos="0">
                <a:schemeClr val="tx2"/>
              </a:gs>
              <a:gs pos="6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  <a:ln w="57150">
            <a:solidFill>
              <a:schemeClr val="bg1"/>
            </a:solidFill>
          </a:ln>
          <a:effectLst>
            <a:reflection blurRad="101600" stA="50000" endPos="18000" dir="5400000" sy="-100000" rotWithShape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 anchor="ctr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2000" b="0" i="0" kern="1200" baseline="0">
                <a:solidFill>
                  <a:schemeClr val="bg1"/>
                </a:solidFill>
                <a:effectLst/>
                <a:latin typeface="Helvetica Neue Medium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54120"/>
            <a:ext cx="2133600" cy="208430"/>
          </a:xfrm>
        </p:spPr>
        <p:txBody>
          <a:bodyPr/>
          <a:lstStyle/>
          <a:p>
            <a:fld id="{9E4A3F5B-029D-954C-8D39-C15429DF5942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54120"/>
            <a:ext cx="2133600" cy="208430"/>
          </a:xfrm>
        </p:spPr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908329"/>
            <a:ext cx="6324600" cy="64462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© World Scout Bureau Inc.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/>
          <p:cNvSpPr>
            <a:spLocks noGrp="1"/>
          </p:cNvSpPr>
          <p:nvPr>
            <p:ph type="title" hasCustomPrompt="1"/>
          </p:nvPr>
        </p:nvSpPr>
        <p:spPr>
          <a:xfrm>
            <a:off x="4343400" y="2038350"/>
            <a:ext cx="4419600" cy="18288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400" b="0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Helvetica Neue Medium" panose="02000503000000020004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fr-CH" dirty="0"/>
              <a:t>THANK YOU</a:t>
            </a:r>
            <a:br>
              <a:rPr lang="fr-CH" dirty="0"/>
            </a:br>
            <a:br>
              <a:rPr lang="fr-CH" dirty="0"/>
            </a:br>
            <a:r>
              <a:rPr lang="fr-CH" dirty="0"/>
              <a:t>Always use as last slide.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4438650"/>
            <a:ext cx="9143999" cy="685799"/>
          </a:xfrm>
          <a:prstGeom prst="rect">
            <a:avLst/>
          </a:prstGeom>
          <a:solidFill>
            <a:srgbClr val="4E0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  <p:pic>
        <p:nvPicPr>
          <p:cNvPr id="9" name="Picture 8" descr="TOP MASTER PPT MOP20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6669"/>
            <a:ext cx="9144000" cy="1293019"/>
          </a:xfrm>
          <a:prstGeom prst="rect">
            <a:avLst/>
          </a:prstGeom>
        </p:spPr>
      </p:pic>
      <p:pic>
        <p:nvPicPr>
          <p:cNvPr id="11" name="Picture 10" descr="MOP_LOGO_E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428750"/>
            <a:ext cx="2438399" cy="2132976"/>
          </a:xfrm>
          <a:prstGeom prst="rect">
            <a:avLst/>
          </a:prstGeom>
          <a:effectLst>
            <a:reflection stA="50000" endPos="44000" dir="5400000" sy="-100000" algn="bl" rotWithShape="0"/>
          </a:effectLst>
        </p:spPr>
      </p:pic>
      <p:pic>
        <p:nvPicPr>
          <p:cNvPr id="7" name="Picture 6" descr="SCT_Logo_E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570005"/>
            <a:ext cx="1940117" cy="4633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1"/>
          <p:cNvSpPr>
            <a:spLocks noGrp="1"/>
          </p:cNvSpPr>
          <p:nvPr>
            <p:ph type="title" hasCustomPrompt="1"/>
          </p:nvPr>
        </p:nvSpPr>
        <p:spPr>
          <a:xfrm>
            <a:off x="533400" y="1885950"/>
            <a:ext cx="8229600" cy="1676400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fr-CH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Neue Medium" panose="02000503000000020004" pitchFamily="2" charset="0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fr-CH" dirty="0"/>
              <a:t>Click to edit Main title of presentation, </a:t>
            </a:r>
            <a:br>
              <a:rPr lang="fr-CH" dirty="0"/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638721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BE7D-E85F-C949-88A0-1704BAE10D9D}" type="datetime1">
              <a:rPr lang="en-US" smtClean="0"/>
              <a:pPr/>
              <a:t>6/14/18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457701"/>
            <a:ext cx="9143999" cy="685799"/>
          </a:xfrm>
          <a:prstGeom prst="rect">
            <a:avLst/>
          </a:prstGeom>
          <a:solidFill>
            <a:srgbClr val="4E0E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Helvetica Neue Medium" panose="02000503000000020004" pitchFamily="2" charset="0"/>
            </a:endParaRPr>
          </a:p>
        </p:txBody>
      </p:sp>
      <p:pic>
        <p:nvPicPr>
          <p:cNvPr id="9" name="Picture 8" descr="TOP MASTER PPT MOP2013_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343150"/>
            <a:ext cx="9144000" cy="162163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3999" cy="142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Helvetica Neue Medium" panose="02000503000000020004" pitchFamily="2" charset="0"/>
            </a:endParaRPr>
          </a:p>
        </p:txBody>
      </p:sp>
      <p:pic>
        <p:nvPicPr>
          <p:cNvPr id="6" name="Picture 5" descr="SCT_Logo_E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4570005"/>
            <a:ext cx="1940117" cy="4633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4948" y="1275606"/>
            <a:ext cx="8079302" cy="1343656"/>
          </a:xfrm>
          <a:prstGeom prst="rect">
            <a:avLst/>
          </a:prstGeom>
        </p:spPr>
        <p:txBody>
          <a:bodyPr anchor="ctr" anchorCtr="0"/>
          <a:lstStyle>
            <a:lvl1pPr algn="ctr"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effectLst/>
                <a:latin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50911"/>
            <a:ext cx="8147050" cy="416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B9CC4-45DC-244C-8793-B9C95370924B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3" y="1352550"/>
            <a:ext cx="3886200" cy="914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000"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8E33-453D-6C4F-95B3-5387C50D32C9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2419350"/>
            <a:ext cx="38862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2419350"/>
            <a:ext cx="38862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4800600" y="1352550"/>
            <a:ext cx="3886200" cy="914400"/>
          </a:xfrm>
          <a:prstGeom prst="rect">
            <a:avLst/>
          </a:prstGeom>
        </p:spPr>
        <p:txBody>
          <a:bodyPr vert="horz" wrap="square" anchor="t"/>
          <a:lstStyle>
            <a:lvl1pPr marL="0" indent="-457200">
              <a:spcBef>
                <a:spcPts val="0"/>
              </a:spcBef>
              <a:buFont typeface="Arial"/>
              <a:buNone/>
              <a:defRPr sz="20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pPr lvl="0"/>
            <a:r>
              <a:rPr lang="fr-CH" dirty="0"/>
              <a:t>Click to edit</a:t>
            </a:r>
            <a:br>
              <a:rPr lang="fr-CH" dirty="0"/>
            </a:br>
            <a:r>
              <a:rPr lang="fr-CH" dirty="0"/>
              <a:t>Master title style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pos="30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525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sz="2000" b="0" i="0" baseline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45F7-6C64-1E4A-8BA6-40D142064810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962150"/>
            <a:ext cx="3886200" cy="28194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800600" y="1962150"/>
            <a:ext cx="3886200" cy="28194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 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45395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sz="2000"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839913"/>
            <a:ext cx="8153400" cy="28194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0943-9BE5-5142-A467-257385665D5E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428750"/>
            <a:ext cx="8153400" cy="3276600"/>
          </a:xfrm>
          <a:prstGeom prst="rect">
            <a:avLst/>
          </a:prstGeom>
        </p:spPr>
        <p:txBody>
          <a:bodyPr anchor="ctr"/>
          <a:lstStyle>
            <a:lvl1pPr algn="ctr">
              <a:spcAft>
                <a:spcPts val="0"/>
              </a:spcAft>
              <a:defRPr sz="24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A7443-7A16-ED4F-B270-4DB807D057B1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52550"/>
            <a:ext cx="8153400" cy="457200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 sz="2000" b="0" i="0">
                <a:solidFill>
                  <a:schemeClr val="tx2"/>
                </a:solidFill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DB98-725D-9E48-85D9-67C5D77CFB2B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2800350"/>
            <a:ext cx="3124200" cy="5847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 Medium" panose="02000503000000020004" pitchFamily="2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</a:t>
            </a:r>
            <a:br>
              <a:rPr lang="fr-CH" dirty="0"/>
            </a:br>
            <a:r>
              <a:rPr lang="fr-CH" dirty="0"/>
              <a:t>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86200" y="1962150"/>
            <a:ext cx="4800600" cy="28194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i="0" baseline="0">
                <a:solidFill>
                  <a:schemeClr val="tx1"/>
                </a:solidFill>
                <a:latin typeface="Helvetica Neue Medium" panose="02000503000000020004" pitchFamily="2" charset="0"/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 b="0" i="0">
                <a:latin typeface="Helvetica Neue Medium" panose="02000503000000020004" pitchFamily="2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52550"/>
            <a:ext cx="8305800" cy="6858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000" b="0" i="0" baseline="0">
                <a:latin typeface="Helvetica Neue Medium" panose="02000503000000020004" pitchFamily="2" charset="0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552E3-2BB4-154A-B654-AFA01D184FE8}" type="datetime1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7"/>
          <p:cNvSpPr>
            <a:spLocks noChangeArrowheads="1"/>
          </p:cNvSpPr>
          <p:nvPr userDrawn="1"/>
        </p:nvSpPr>
        <p:spPr bwMode="auto">
          <a:xfrm>
            <a:off x="0" y="4939258"/>
            <a:ext cx="9144000" cy="204243"/>
          </a:xfrm>
          <a:prstGeom prst="rect">
            <a:avLst/>
          </a:prstGeom>
          <a:solidFill>
            <a:srgbClr val="4E0E8C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800" b="0" i="0" dirty="0">
              <a:latin typeface="Helvetica Neue Medium" panose="02000503000000020004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E503DB75-C85A-6145-A5A9-63D324C9090B}" type="datetime1">
              <a:rPr lang="en-US" smtClean="0"/>
              <a:pPr/>
              <a:t>6/14/18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6200" y="4932828"/>
            <a:ext cx="1905000" cy="209552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defRPr sz="700" b="0" i="0" strike="noStrike" kern="100" cap="none" spc="1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© World Scout Bureau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950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700" b="0" i="0" kern="1200">
                <a:solidFill>
                  <a:schemeClr val="bg1"/>
                </a:solidFill>
                <a:latin typeface="Helvetica Neue Medium" panose="02000503000000020004" pitchFamily="2" charset="0"/>
                <a:ea typeface="+mn-ea"/>
                <a:cs typeface="+mn-cs"/>
              </a:defRPr>
            </a:lvl1pPr>
          </a:lstStyle>
          <a:p>
            <a:fld id="{5F702A45-47BF-984A-A12C-FE3DF6400C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F28D77-6722-0D44-B722-C90032FED73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88582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5A1D01B-D90F-4745-A95D-7291FCF413A6}"/>
              </a:ext>
            </a:extLst>
          </p:cNvPr>
          <p:cNvGrpSpPr/>
          <p:nvPr userDrawn="1"/>
        </p:nvGrpSpPr>
        <p:grpSpPr>
          <a:xfrm>
            <a:off x="-342900" y="4200598"/>
            <a:ext cx="228600" cy="867922"/>
            <a:chOff x="-337019" y="3288180"/>
            <a:chExt cx="228600" cy="867922"/>
          </a:xfrm>
        </p:grpSpPr>
        <p:sp>
          <p:nvSpPr>
            <p:cNvPr id="17" name="Rectangle 120">
              <a:extLst>
                <a:ext uri="{FF2B5EF4-FFF2-40B4-BE49-F238E27FC236}">
                  <a16:creationId xmlns:a16="http://schemas.microsoft.com/office/drawing/2014/main" id="{66AFF041-9AB7-4343-B33A-890A485ACB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337019" y="3528049"/>
              <a:ext cx="228600" cy="14605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l">
                <a:defRPr/>
              </a:pPr>
              <a:endParaRPr lang="en-US" altLang="en-US" sz="1800" b="0" i="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19" name="Rectangle 122">
              <a:extLst>
                <a:ext uri="{FF2B5EF4-FFF2-40B4-BE49-F238E27FC236}">
                  <a16:creationId xmlns:a16="http://schemas.microsoft.com/office/drawing/2014/main" id="{5BB337A6-3D02-C74A-A6A6-A4EADB065C0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337019" y="3779770"/>
              <a:ext cx="228600" cy="144463"/>
            </a:xfrm>
            <a:prstGeom prst="rect">
              <a:avLst/>
            </a:prstGeom>
            <a:solidFill>
              <a:srgbClr val="AAB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marL="0" algn="l" defTabSz="457200" rtl="0" eaLnBrk="1" latinLnBrk="0" hangingPunct="1">
                <a:defRPr/>
              </a:pPr>
              <a:endParaRPr lang="en-US" altLang="en-US" sz="1800" b="0" i="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20" name="Rectangle 123">
              <a:extLst>
                <a:ext uri="{FF2B5EF4-FFF2-40B4-BE49-F238E27FC236}">
                  <a16:creationId xmlns:a16="http://schemas.microsoft.com/office/drawing/2014/main" id="{BF99B633-127D-4640-AF75-BD30D0FF81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337019" y="4011640"/>
              <a:ext cx="228600" cy="144462"/>
            </a:xfrm>
            <a:prstGeom prst="rect">
              <a:avLst/>
            </a:prstGeom>
            <a:solidFill>
              <a:srgbClr val="FCD1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 algn="r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marL="0" algn="l" defTabSz="457200" rtl="0" eaLnBrk="1" latinLnBrk="0" hangingPunct="1">
                <a:defRPr/>
              </a:pPr>
              <a:endParaRPr lang="en-US" altLang="en-US" sz="1800" b="0" i="0" dirty="0">
                <a:latin typeface="Helvetica Neue Medium" panose="02000503000000020004" pitchFamily="2" charset="0"/>
              </a:endParaRPr>
            </a:p>
          </p:txBody>
        </p:sp>
        <p:pic>
          <p:nvPicPr>
            <p:cNvPr id="22" name="Picture 4" descr="SCT 527 HD169.png">
              <a:extLst>
                <a:ext uri="{FF2B5EF4-FFF2-40B4-BE49-F238E27FC236}">
                  <a16:creationId xmlns:a16="http://schemas.microsoft.com/office/drawing/2014/main" id="{8E6E09ED-CE13-3F46-8EDF-662A9049B3D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019" y="3288180"/>
              <a:ext cx="228600" cy="141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45" r:id="rId3"/>
    <p:sldLayoutId id="2147483759" r:id="rId4"/>
    <p:sldLayoutId id="2147483763" r:id="rId5"/>
    <p:sldLayoutId id="2147483743" r:id="rId6"/>
    <p:sldLayoutId id="2147483748" r:id="rId7"/>
    <p:sldLayoutId id="2147483760" r:id="rId8"/>
    <p:sldLayoutId id="2147483750" r:id="rId9"/>
    <p:sldLayoutId id="2147483751" r:id="rId10"/>
    <p:sldLayoutId id="2147483762" r:id="rId11"/>
    <p:sldLayoutId id="2147483761" r:id="rId12"/>
    <p:sldLayoutId id="2147483757" r:id="rId13"/>
    <p:sldLayoutId id="2147483742" r:id="rId14"/>
    <p:sldLayoutId id="2147483758" r:id="rId15"/>
    <p:sldLayoutId id="2147483766" r:id="rId16"/>
    <p:sldLayoutId id="2147483767" r:id="rId17"/>
  </p:sldLayoutIdLst>
  <p:transition spd="slow">
    <p:fade/>
  </p:transition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800"/>
        </a:spcAft>
        <a:buNone/>
        <a:defRPr sz="2400" b="1" kern="1200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1600" b="1" kern="1200" cap="none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95" userDrawn="1">
          <p15:clr>
            <a:srgbClr val="F26B43"/>
          </p15:clr>
        </p15:guide>
        <p15:guide id="2" orient="horz" pos="531" userDrawn="1">
          <p15:clr>
            <a:srgbClr val="F26B43"/>
          </p15:clr>
        </p15:guide>
        <p15:guide id="3" pos="4105" userDrawn="1">
          <p15:clr>
            <a:srgbClr val="F26B43"/>
          </p15:clr>
        </p15:guide>
        <p15:guide id="4" orient="horz" pos="3026" userDrawn="1">
          <p15:clr>
            <a:srgbClr val="F26B43"/>
          </p15:clr>
        </p15:guide>
        <p15:guide id="5" orient="horz" pos="667" userDrawn="1">
          <p15:clr>
            <a:srgbClr val="F26B43"/>
          </p15:clr>
        </p15:guide>
        <p15:guide id="6" pos="5420" userDrawn="1">
          <p15:clr>
            <a:srgbClr val="F26B43"/>
          </p15:clr>
        </p15:guide>
        <p15:guide id="7" pos="657" userDrawn="1">
          <p15:clr>
            <a:srgbClr val="F26B43"/>
          </p15:clr>
        </p15:guide>
        <p15:guide id="8" orient="horz" pos="2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tif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12" Type="http://schemas.openxmlformats.org/officeDocument/2006/relationships/image" Target="../media/image19.jpeg"/><Relationship Id="rId17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tif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4.jpeg"/><Relationship Id="rId7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uts.org/messengersofpeace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uts.org/messengersofpeace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outs.org/donat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D4346-D311-7046-982F-7E978D87E8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252" y="1131590"/>
            <a:ext cx="6681355" cy="3376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487DC9-4047-E143-810E-ACBAEA661D5A}"/>
              </a:ext>
            </a:extLst>
          </p:cNvPr>
          <p:cNvSpPr txBox="1"/>
          <p:nvPr/>
        </p:nvSpPr>
        <p:spPr>
          <a:xfrm>
            <a:off x="395536" y="483518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The Planet Plan, </a:t>
            </a:r>
          </a:p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supported by Messengers of Peace…</a:t>
            </a:r>
            <a:endParaRPr lang="en-GB" sz="1050" b="1" dirty="0">
              <a:solidFill>
                <a:schemeClr val="bg1">
                  <a:lumMod val="5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A Look at the Sustainable Development Go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Macintosh HD:Users:user:Downloads:Programs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9530" y="729399"/>
            <a:ext cx="1108122" cy="114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user:Downloads:Programs.pn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0520" y="1427108"/>
            <a:ext cx="1286292" cy="106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acintosh HD:Users:user:Downloads:Programs.pn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0584" y="1488173"/>
            <a:ext cx="1839593" cy="119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9"/>
            <a:ext cx="1905000" cy="209552"/>
          </a:xfr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520" y="3903280"/>
            <a:ext cx="1574576" cy="6806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6" r="13333" b="86263"/>
          <a:stretch/>
        </p:blipFill>
        <p:spPr>
          <a:xfrm>
            <a:off x="2945869" y="3458147"/>
            <a:ext cx="1083734" cy="317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498" y="625129"/>
            <a:ext cx="747468" cy="7474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217" y="2819960"/>
            <a:ext cx="895753" cy="8957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448" y="3433566"/>
            <a:ext cx="961518" cy="93404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6444208" y="4266376"/>
            <a:ext cx="2380655" cy="461514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r"/>
            <a:r>
              <a:rPr lang="en-US" b="0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many more…</a:t>
            </a:r>
            <a:endParaRPr lang="en-US" sz="4800" b="0" dirty="0">
              <a:solidFill>
                <a:schemeClr val="bg1">
                  <a:lumMod val="50000"/>
                </a:schemeClr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114" y="2705002"/>
            <a:ext cx="1475581" cy="4127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509" y="4202915"/>
            <a:ext cx="697191" cy="36254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515411" y="1954580"/>
            <a:ext cx="814043" cy="799293"/>
          </a:xfrm>
          <a:prstGeom prst="ellipse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7" t="4590" r="8132" b="4632"/>
          <a:stretch/>
        </p:blipFill>
        <p:spPr bwMode="auto">
          <a:xfrm>
            <a:off x="7146774" y="3195971"/>
            <a:ext cx="946451" cy="93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379" y="2892997"/>
            <a:ext cx="896257" cy="723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-22902"/>
            <a:ext cx="3327709" cy="1160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451" y="1153504"/>
            <a:ext cx="919957" cy="9144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2" y="2427734"/>
            <a:ext cx="1189904" cy="12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w7607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97"/>
            <a:ext cx="3329251" cy="510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29252" y="1"/>
            <a:ext cx="5814748" cy="5142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1880" y="932886"/>
            <a:ext cx="50684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  <a:endParaRPr lang="en-US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“… a </a:t>
            </a:r>
            <a:r>
              <a:rPr lang="en-GB" b="1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Universal brotherhood of service</a:t>
            </a:r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 </a:t>
            </a:r>
          </a:p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where the young citizens,                                      male and female in all countries, </a:t>
            </a:r>
          </a:p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are brought up to look upon their neighbours as brothers and sisters in the human family </a:t>
            </a:r>
          </a:p>
          <a:p>
            <a:pPr algn="r"/>
            <a:r>
              <a:rPr lang="en-GB" sz="1600" b="1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allied together with the common aim of service and sympathetic helpfulness </a:t>
            </a:r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towards each other… ”</a:t>
            </a:r>
          </a:p>
          <a:p>
            <a:pPr algn="r"/>
            <a:endParaRPr lang="en-GB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endParaRPr lang="en-GB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endParaRPr lang="en-US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r>
              <a:rPr lang="en-GB" sz="14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1</a:t>
            </a:r>
            <a:r>
              <a:rPr lang="en-GB" sz="1400" baseline="300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st</a:t>
            </a:r>
            <a:r>
              <a:rPr lang="en-GB" sz="14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World Scout Conference                                                     Sir Robert Baden-Powell (Chief Scout)</a:t>
            </a:r>
            <a:endParaRPr lang="en-US" sz="14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  <a:endParaRPr lang="en-US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r"/>
            <a:r>
              <a:rPr lang="en-GB" sz="16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 </a:t>
            </a:r>
            <a:endParaRPr lang="en-US" sz="1600" dirty="0">
              <a:solidFill>
                <a:srgbClr val="7F7F7F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30CEB-D5A3-9747-AFB6-3771B839A391}"/>
              </a:ext>
            </a:extLst>
          </p:cNvPr>
          <p:cNvSpPr txBox="1"/>
          <p:nvPr/>
        </p:nvSpPr>
        <p:spPr>
          <a:xfrm>
            <a:off x="3563888" y="224999"/>
            <a:ext cx="358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 dream…</a:t>
            </a:r>
            <a:endParaRPr lang="en-GB" dirty="0">
              <a:solidFill>
                <a:schemeClr val="bg1">
                  <a:lumMod val="6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1-10 at 15.15.0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966" y="1124892"/>
            <a:ext cx="6501617" cy="320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B6BE32-9EAC-5647-AE54-1105FC211511}"/>
              </a:ext>
            </a:extLst>
          </p:cNvPr>
          <p:cNvSpPr/>
          <p:nvPr/>
        </p:nvSpPr>
        <p:spPr>
          <a:xfrm>
            <a:off x="3153729" y="-23957"/>
            <a:ext cx="6501617" cy="127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07967" y="3867894"/>
            <a:ext cx="6501617" cy="127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54035" y="4154851"/>
            <a:ext cx="5389965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“</a:t>
            </a:r>
            <a:r>
              <a:rPr lang="en-GB" sz="18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 a </a:t>
            </a:r>
            <a:r>
              <a:rPr lang="en-GB" sz="20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Universal brotherhood of service</a:t>
            </a:r>
            <a:r>
              <a:rPr lang="en-GB" sz="18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…” </a:t>
            </a:r>
          </a:p>
          <a:p>
            <a:endParaRPr lang="en-US" sz="2000" b="0" dirty="0">
              <a:latin typeface="Helvetica Neue Medium" panose="02000503000000020004" pitchFamily="2" charset="0"/>
              <a:ea typeface="Avenir Book" charset="0"/>
              <a:cs typeface="Helvetica Neue Medium" panose="02000503000000020004" pitchFamily="2" charset="0"/>
            </a:endParaRPr>
          </a:p>
        </p:txBody>
      </p:sp>
      <p:pic>
        <p:nvPicPr>
          <p:cNvPr id="9" name="Picture 8" descr="mw7607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29251" cy="514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154193-7230-984F-A0AB-C676ECADED7C}"/>
              </a:ext>
            </a:extLst>
          </p:cNvPr>
          <p:cNvSpPr txBox="1"/>
          <p:nvPr/>
        </p:nvSpPr>
        <p:spPr>
          <a:xfrm>
            <a:off x="3563888" y="224999"/>
            <a:ext cx="3589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 reality…</a:t>
            </a:r>
            <a:endParaRPr lang="en-GB" dirty="0">
              <a:solidFill>
                <a:schemeClr val="bg1">
                  <a:lumMod val="6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itle 21"/>
          <p:cNvSpPr txBox="1">
            <a:spLocks/>
          </p:cNvSpPr>
          <p:nvPr/>
        </p:nvSpPr>
        <p:spPr>
          <a:xfrm>
            <a:off x="981364" y="3349598"/>
            <a:ext cx="7527636" cy="10541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200" b="0" dirty="0">
                <a:solidFill>
                  <a:srgbClr val="595959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EDUCATIONAL PROGRAMME</a:t>
            </a:r>
          </a:p>
        </p:txBody>
      </p:sp>
      <p:pic>
        <p:nvPicPr>
          <p:cNvPr id="11" name="Picture 10" descr="MOP_LOGO_EN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459" y="818001"/>
            <a:ext cx="2499741" cy="218663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2985229" y="3177116"/>
            <a:ext cx="3014134" cy="0"/>
          </a:xfrm>
          <a:prstGeom prst="line">
            <a:avLst/>
          </a:prstGeom>
          <a:ln>
            <a:solidFill>
              <a:srgbClr val="6018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3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35276" y="2646901"/>
            <a:ext cx="2552548" cy="1509173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CH" sz="2400" dirty="0">
                <a:solidFill>
                  <a:srgbClr val="4E0E8C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Scouts </a:t>
            </a:r>
          </a:p>
          <a:p>
            <a:pPr algn="l"/>
            <a:r>
              <a:rPr lang="fr-CH" sz="2400" dirty="0">
                <a:solidFill>
                  <a:srgbClr val="4E0E8C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and the </a:t>
            </a:r>
          </a:p>
          <a:p>
            <a:pPr algn="l"/>
            <a:r>
              <a:rPr lang="fr-CH" sz="2400" dirty="0">
                <a:solidFill>
                  <a:srgbClr val="4E0E8C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Culture of Peace</a:t>
            </a:r>
            <a:endParaRPr lang="en-US" sz="2400" dirty="0">
              <a:solidFill>
                <a:srgbClr val="4E0E8C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E699A9-95FB-AC44-8E73-5EEA3BCE0B59}"/>
              </a:ext>
            </a:extLst>
          </p:cNvPr>
          <p:cNvGrpSpPr/>
          <p:nvPr/>
        </p:nvGrpSpPr>
        <p:grpSpPr>
          <a:xfrm>
            <a:off x="3443730" y="2452035"/>
            <a:ext cx="5373154" cy="983811"/>
            <a:chOff x="3443730" y="2452035"/>
            <a:chExt cx="5373154" cy="983811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4796266-7C47-7D46-A96D-F308EF5ADD7F}"/>
                </a:ext>
              </a:extLst>
            </p:cNvPr>
            <p:cNvSpPr txBox="1">
              <a:spLocks/>
            </p:cNvSpPr>
            <p:nvPr/>
          </p:nvSpPr>
          <p:spPr>
            <a:xfrm>
              <a:off x="3654193" y="2452035"/>
              <a:ext cx="4680520" cy="839796"/>
            </a:xfrm>
            <a:prstGeom prst="rect">
              <a:avLst/>
            </a:prstGeom>
          </p:spPr>
          <p:txBody>
            <a:bodyPr vert="horz"/>
            <a:lstStyle>
              <a:lvl1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tabLst/>
                <a:defRPr kumimoji="0" lang="fr-CH" sz="2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Possible if we…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58C6D5-565F-EB43-95A5-35DC9B014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3730" y="2787774"/>
              <a:ext cx="5373154" cy="64807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30A09-05C4-1249-AB80-CA9179D7D3CA}"/>
              </a:ext>
            </a:extLst>
          </p:cNvPr>
          <p:cNvGrpSpPr/>
          <p:nvPr/>
        </p:nvGrpSpPr>
        <p:grpSpPr>
          <a:xfrm>
            <a:off x="3443730" y="3574921"/>
            <a:ext cx="5373154" cy="1103178"/>
            <a:chOff x="3443730" y="3574921"/>
            <a:chExt cx="5373154" cy="110317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BB1A411-9A00-544C-80BC-C123430AEE96}"/>
                </a:ext>
              </a:extLst>
            </p:cNvPr>
            <p:cNvSpPr txBox="1">
              <a:spLocks/>
            </p:cNvSpPr>
            <p:nvPr/>
          </p:nvSpPr>
          <p:spPr>
            <a:xfrm>
              <a:off x="3654193" y="3574921"/>
              <a:ext cx="4680520" cy="582950"/>
            </a:xfrm>
            <a:prstGeom prst="rect">
              <a:avLst/>
            </a:prstGeom>
          </p:spPr>
          <p:txBody>
            <a:bodyPr vert="horz"/>
            <a:lstStyle>
              <a:lvl1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tabLst/>
                <a:defRPr kumimoji="0" lang="fr-CH" sz="20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>
                  <a:solidFill>
                    <a:schemeClr val="bg1">
                      <a:lumMod val="50000"/>
                    </a:schemeClr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With the support of…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4956C2-9F2A-7747-9C67-4CE389C3A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00"/>
            <a:stretch/>
          </p:blipFill>
          <p:spPr>
            <a:xfrm>
              <a:off x="3443730" y="3946345"/>
              <a:ext cx="5373154" cy="731754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FBF2D91-BE12-1247-88AE-7018D4267AC8}"/>
              </a:ext>
            </a:extLst>
          </p:cNvPr>
          <p:cNvSpPr txBox="1">
            <a:spLocks/>
          </p:cNvSpPr>
          <p:nvPr/>
        </p:nvSpPr>
        <p:spPr>
          <a:xfrm>
            <a:off x="3510177" y="1023351"/>
            <a:ext cx="4968552" cy="1509173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7030A0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The Culture of Peace is a set of values, attitudes, traditions, and </a:t>
            </a:r>
            <a:r>
              <a:rPr lang="en-GB" sz="2400" dirty="0" err="1">
                <a:solidFill>
                  <a:srgbClr val="7030A0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behaviors</a:t>
            </a:r>
            <a:r>
              <a:rPr lang="en-GB" sz="2400" dirty="0">
                <a:solidFill>
                  <a:srgbClr val="7030A0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2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EC6B11-8314-DF46-A707-685C0BC67BF4}"/>
              </a:ext>
            </a:extLst>
          </p:cNvPr>
          <p:cNvSpPr txBox="1">
            <a:spLocks/>
          </p:cNvSpPr>
          <p:nvPr/>
        </p:nvSpPr>
        <p:spPr>
          <a:xfrm>
            <a:off x="315996" y="372430"/>
            <a:ext cx="4256003" cy="1509173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E0E8C"/>
                </a:solidFill>
                <a:effectLst/>
                <a:uLnTx/>
                <a:uFillTx/>
                <a:latin typeface="Helvetica Neue Medium" panose="02000503000000020004" pitchFamily="2" charset="0"/>
                <a:ea typeface="+mj-ea"/>
                <a:cs typeface="Helvetica Neue Medium" panose="02000503000000020004" pitchFamily="2" charset="0"/>
              </a:defRPr>
            </a:lvl1pPr>
          </a:lstStyle>
          <a:p>
            <a:r>
              <a:rPr lang="en-GB" sz="2000" dirty="0"/>
              <a:t>Scouts are Messengers of Peace </a:t>
            </a:r>
          </a:p>
          <a:p>
            <a:r>
              <a:rPr lang="en-GB" sz="2000" dirty="0"/>
              <a:t>because our values </a:t>
            </a:r>
          </a:p>
          <a:p>
            <a:r>
              <a:rPr lang="en-GB" sz="2000" dirty="0"/>
              <a:t>drive us to take action </a:t>
            </a:r>
          </a:p>
          <a:p>
            <a:r>
              <a:rPr lang="en-GB" sz="2000" dirty="0"/>
              <a:t>to…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89CD13-2D88-9942-B215-36569E4A2692}"/>
              </a:ext>
            </a:extLst>
          </p:cNvPr>
          <p:cNvGrpSpPr/>
          <p:nvPr/>
        </p:nvGrpSpPr>
        <p:grpSpPr>
          <a:xfrm>
            <a:off x="3419872" y="4183767"/>
            <a:ext cx="5291488" cy="521288"/>
            <a:chOff x="651962" y="5074582"/>
            <a:chExt cx="10963184" cy="90127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FB53265-09BD-2544-957C-4EB27E7B1A46}"/>
                </a:ext>
              </a:extLst>
            </p:cNvPr>
            <p:cNvSpPr/>
            <p:nvPr/>
          </p:nvSpPr>
          <p:spPr>
            <a:xfrm>
              <a:off x="651962" y="5074582"/>
              <a:ext cx="10963184" cy="901278"/>
            </a:xfrm>
            <a:prstGeom prst="roundRect">
              <a:avLst>
                <a:gd name="adj" fmla="val 15911"/>
              </a:avLst>
            </a:prstGeom>
            <a:solidFill>
              <a:schemeClr val="bg1"/>
            </a:solidFill>
            <a:ln>
              <a:solidFill>
                <a:srgbClr val="A2BB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 dirty="0"/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D93BCB41-8851-9345-A79F-C47D69D39396}"/>
                </a:ext>
              </a:extLst>
            </p:cNvPr>
            <p:cNvSpPr txBox="1">
              <a:spLocks/>
            </p:cNvSpPr>
            <p:nvPr/>
          </p:nvSpPr>
          <p:spPr>
            <a:xfrm>
              <a:off x="4840535" y="5305613"/>
              <a:ext cx="2586037" cy="439216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defPPr>
                <a:defRPr lang="en-US"/>
              </a:defPPr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>
                  <a:latin typeface="Verdana" charset="0"/>
                  <a:ea typeface="Verdana" charset="0"/>
                  <a:cs typeface="Verdana" charset="0"/>
                </a:defRPr>
              </a:lvl1pPr>
              <a:lvl2pPr marL="20638" lvl="1" indent="0" algn="ctr" fontAlgn="base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400" b="1">
                  <a:solidFill>
                    <a:schemeClr val="accent5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</a:lvl9pPr>
            </a:lstStyle>
            <a:p>
              <a:pPr lvl="1"/>
              <a:r>
                <a:rPr lang="en-GB" sz="1400" dirty="0">
                  <a:solidFill>
                    <a:schemeClr val="accent1"/>
                  </a:solidFill>
                  <a:latin typeface="+mn-lt"/>
                </a:rPr>
                <a:t>EDUCATE</a:t>
              </a:r>
              <a:endParaRPr lang="en-US" sz="14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31235F-680B-BB41-85F4-42CF357C1F10}"/>
              </a:ext>
            </a:extLst>
          </p:cNvPr>
          <p:cNvGrpSpPr/>
          <p:nvPr/>
        </p:nvGrpSpPr>
        <p:grpSpPr>
          <a:xfrm>
            <a:off x="3429734" y="987573"/>
            <a:ext cx="5297229" cy="1503209"/>
            <a:chOff x="488972" y="621115"/>
            <a:chExt cx="8222388" cy="174818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E9F80AD-F148-E44A-BA70-264B6CC28935}"/>
                </a:ext>
              </a:extLst>
            </p:cNvPr>
            <p:cNvSpPr/>
            <p:nvPr/>
          </p:nvSpPr>
          <p:spPr>
            <a:xfrm>
              <a:off x="488972" y="687917"/>
              <a:ext cx="8222388" cy="1681385"/>
            </a:xfrm>
            <a:prstGeom prst="roundRect">
              <a:avLst>
                <a:gd name="adj" fmla="val 8277"/>
              </a:avLst>
            </a:prstGeom>
            <a:solidFill>
              <a:schemeClr val="bg1"/>
            </a:solidFill>
            <a:ln>
              <a:solidFill>
                <a:srgbClr val="A2BB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7030A0"/>
                </a:solidFill>
              </a:endParaRPr>
            </a:p>
          </p:txBody>
        </p:sp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0C999050-2389-4449-9C88-34BD2EEC6D0A}"/>
                </a:ext>
              </a:extLst>
            </p:cNvPr>
            <p:cNvSpPr txBox="1">
              <a:spLocks/>
            </p:cNvSpPr>
            <p:nvPr/>
          </p:nvSpPr>
          <p:spPr>
            <a:xfrm>
              <a:off x="3111518" y="1801236"/>
              <a:ext cx="711447" cy="29417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life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4E1A97-F9C0-924D-9A44-8F551AC7C838}"/>
                </a:ext>
              </a:extLst>
            </p:cNvPr>
            <p:cNvSpPr/>
            <p:nvPr/>
          </p:nvSpPr>
          <p:spPr>
            <a:xfrm>
              <a:off x="4521073" y="1783491"/>
              <a:ext cx="1573089" cy="3730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human rights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AE12B6-E0D4-D449-9ABC-FC3DF6193492}"/>
                </a:ext>
              </a:extLst>
            </p:cNvPr>
            <p:cNvSpPr/>
            <p:nvPr/>
          </p:nvSpPr>
          <p:spPr>
            <a:xfrm>
              <a:off x="6372988" y="1194115"/>
              <a:ext cx="1988207" cy="3730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fundamental freedoms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64D21F-0CA6-CF4E-B83E-0F794898E83F}"/>
                </a:ext>
              </a:extLst>
            </p:cNvPr>
            <p:cNvSpPr/>
            <p:nvPr/>
          </p:nvSpPr>
          <p:spPr>
            <a:xfrm>
              <a:off x="651596" y="1166201"/>
              <a:ext cx="2052684" cy="3730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right to development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ABEBE7-ECBD-3C48-8D57-3628086ED16C}"/>
                </a:ext>
              </a:extLst>
            </p:cNvPr>
            <p:cNvSpPr/>
            <p:nvPr/>
          </p:nvSpPr>
          <p:spPr>
            <a:xfrm>
              <a:off x="628290" y="1694247"/>
              <a:ext cx="2462839" cy="5087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freedom of expression, opinion, and information;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D773C4-ADCD-B147-BDA3-339F89073DED}"/>
                </a:ext>
              </a:extLst>
            </p:cNvPr>
            <p:cNvSpPr/>
            <p:nvPr/>
          </p:nvSpPr>
          <p:spPr>
            <a:xfrm>
              <a:off x="6183786" y="1760433"/>
              <a:ext cx="2440663" cy="5087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sovereignty, territorial integrity, independence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5472F5-07FA-804C-85A9-46FF1CF9DE4F}"/>
                </a:ext>
              </a:extLst>
            </p:cNvPr>
            <p:cNvSpPr/>
            <p:nvPr/>
          </p:nvSpPr>
          <p:spPr>
            <a:xfrm>
              <a:off x="2539026" y="1161491"/>
              <a:ext cx="1856949" cy="37309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environmental needs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8" name="Text Placeholder 2">
              <a:extLst>
                <a:ext uri="{FF2B5EF4-FFF2-40B4-BE49-F238E27FC236}">
                  <a16:creationId xmlns:a16="http://schemas.microsoft.com/office/drawing/2014/main" id="{0144DD74-D0DE-394A-B433-ED2DAC8AFAD8}"/>
                </a:ext>
              </a:extLst>
            </p:cNvPr>
            <p:cNvSpPr txBox="1">
              <a:spLocks/>
            </p:cNvSpPr>
            <p:nvPr/>
          </p:nvSpPr>
          <p:spPr>
            <a:xfrm>
              <a:off x="4370026" y="1100198"/>
              <a:ext cx="2002962" cy="5087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2pPr marL="20638" lvl="1" algn="ctr" fontAlgn="base"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Medium" charset="0"/>
                  <a:ea typeface="Avenir Medium" charset="0"/>
                  <a:cs typeface="Avenir Medium" charset="0"/>
                </a:defRPr>
              </a:lvl2pPr>
            </a:lstStyle>
            <a:p>
              <a:pPr algn="ctr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cultural &amp; linguistic diversity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:a16="http://schemas.microsoft.com/office/drawing/2014/main" id="{DDED0A98-F1D8-2B4D-999C-0932AAD75081}"/>
                </a:ext>
              </a:extLst>
            </p:cNvPr>
            <p:cNvSpPr txBox="1">
              <a:spLocks/>
            </p:cNvSpPr>
            <p:nvPr/>
          </p:nvSpPr>
          <p:spPr>
            <a:xfrm>
              <a:off x="3361014" y="621115"/>
              <a:ext cx="2467479" cy="54095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lvl="1" indent="0" algn="ctr" fontAlgn="base">
                <a:buNone/>
              </a:pPr>
              <a:r>
                <a:rPr lang="en-GB" sz="1300" b="1" dirty="0">
                  <a:solidFill>
                    <a:schemeClr val="accent1"/>
                  </a:solidFill>
                  <a:latin typeface="+mn-lt"/>
                </a:rPr>
                <a:t>RESPECT</a:t>
              </a:r>
              <a:endParaRPr lang="en-US" sz="13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4AFF24-AAF2-144D-ABBA-F44E09E9EEB6}"/>
              </a:ext>
            </a:extLst>
          </p:cNvPr>
          <p:cNvGrpSpPr/>
          <p:nvPr/>
        </p:nvGrpSpPr>
        <p:grpSpPr>
          <a:xfrm>
            <a:off x="3419872" y="2614689"/>
            <a:ext cx="5291488" cy="1497402"/>
            <a:chOff x="651962" y="3271414"/>
            <a:chExt cx="10963184" cy="2211374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BE8A022-08DB-7B4C-B6E6-DB4BFD7DF661}"/>
                </a:ext>
              </a:extLst>
            </p:cNvPr>
            <p:cNvSpPr/>
            <p:nvPr/>
          </p:nvSpPr>
          <p:spPr>
            <a:xfrm>
              <a:off x="651962" y="3271414"/>
              <a:ext cx="10963184" cy="2211374"/>
            </a:xfrm>
            <a:prstGeom prst="roundRect">
              <a:avLst>
                <a:gd name="adj" fmla="val 9500"/>
              </a:avLst>
            </a:prstGeom>
            <a:solidFill>
              <a:schemeClr val="bg1"/>
            </a:solidFill>
            <a:ln>
              <a:solidFill>
                <a:srgbClr val="A2BB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5EDB1C8F-9A26-234B-8434-0DDAE838D99D}"/>
                </a:ext>
              </a:extLst>
            </p:cNvPr>
            <p:cNvSpPr txBox="1">
              <a:spLocks/>
            </p:cNvSpPr>
            <p:nvPr/>
          </p:nvSpPr>
          <p:spPr>
            <a:xfrm>
              <a:off x="1198303" y="3822518"/>
              <a:ext cx="1651081" cy="48813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dialogue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33" name="Text Placeholder 2">
              <a:extLst>
                <a:ext uri="{FF2B5EF4-FFF2-40B4-BE49-F238E27FC236}">
                  <a16:creationId xmlns:a16="http://schemas.microsoft.com/office/drawing/2014/main" id="{F15295A1-49FC-B149-BB20-E7EA0FB4045F}"/>
                </a:ext>
              </a:extLst>
            </p:cNvPr>
            <p:cNvSpPr txBox="1">
              <a:spLocks/>
            </p:cNvSpPr>
            <p:nvPr/>
          </p:nvSpPr>
          <p:spPr>
            <a:xfrm>
              <a:off x="5161853" y="4238976"/>
              <a:ext cx="2025143" cy="551531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cooperation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7D8964-BA37-FD4F-8820-464842C05F62}"/>
                </a:ext>
              </a:extLst>
            </p:cNvPr>
            <p:cNvSpPr/>
            <p:nvPr/>
          </p:nvSpPr>
          <p:spPr>
            <a:xfrm>
              <a:off x="8002943" y="4754312"/>
              <a:ext cx="3285348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equal opportunities for women and men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1B0E79-FF11-4846-80F4-160A63F2ACDF}"/>
                </a:ext>
              </a:extLst>
            </p:cNvPr>
            <p:cNvSpPr/>
            <p:nvPr/>
          </p:nvSpPr>
          <p:spPr>
            <a:xfrm>
              <a:off x="823534" y="4804246"/>
              <a:ext cx="3622528" cy="45140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peaceful &amp; non-violence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  <a:p>
              <a:pPr marL="14288" lvl="1" indent="-1588" algn="ctr" fontAlgn="base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settlement of conflicts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3F4AA946-C172-0A41-A27D-0AB10A64E6A7}"/>
                </a:ext>
              </a:extLst>
            </p:cNvPr>
            <p:cNvSpPr txBox="1">
              <a:spLocks/>
            </p:cNvSpPr>
            <p:nvPr/>
          </p:nvSpPr>
          <p:spPr>
            <a:xfrm>
              <a:off x="7839889" y="4217691"/>
              <a:ext cx="1867952" cy="586554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democracy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37" name="Text Placeholder 2">
              <a:extLst>
                <a:ext uri="{FF2B5EF4-FFF2-40B4-BE49-F238E27FC236}">
                  <a16:creationId xmlns:a16="http://schemas.microsoft.com/office/drawing/2014/main" id="{99436802-C463-DD44-95A8-BB1E413F3BFD}"/>
                </a:ext>
              </a:extLst>
            </p:cNvPr>
            <p:cNvSpPr txBox="1">
              <a:spLocks/>
            </p:cNvSpPr>
            <p:nvPr/>
          </p:nvSpPr>
          <p:spPr>
            <a:xfrm>
              <a:off x="7138529" y="3755905"/>
              <a:ext cx="1587704" cy="61280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tolerance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38" name="Text Placeholder 2">
              <a:extLst>
                <a:ext uri="{FF2B5EF4-FFF2-40B4-BE49-F238E27FC236}">
                  <a16:creationId xmlns:a16="http://schemas.microsoft.com/office/drawing/2014/main" id="{8CF3347E-E9FC-994F-A7F5-323B248F985F}"/>
                </a:ext>
              </a:extLst>
            </p:cNvPr>
            <p:cNvSpPr txBox="1">
              <a:spLocks/>
            </p:cNvSpPr>
            <p:nvPr/>
          </p:nvSpPr>
          <p:spPr>
            <a:xfrm>
              <a:off x="5229016" y="4754312"/>
              <a:ext cx="1825578" cy="503975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solidarity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39" name="Text Placeholder 2">
              <a:extLst>
                <a:ext uri="{FF2B5EF4-FFF2-40B4-BE49-F238E27FC236}">
                  <a16:creationId xmlns:a16="http://schemas.microsoft.com/office/drawing/2014/main" id="{99C37CA5-9907-1444-92A2-84D9B852C257}"/>
                </a:ext>
              </a:extLst>
            </p:cNvPr>
            <p:cNvSpPr txBox="1">
              <a:spLocks/>
            </p:cNvSpPr>
            <p:nvPr/>
          </p:nvSpPr>
          <p:spPr>
            <a:xfrm>
              <a:off x="4017322" y="3829878"/>
              <a:ext cx="1587702" cy="4464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pluralism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484E21-D41D-FD48-8913-BDAA64944099}"/>
                </a:ext>
              </a:extLst>
            </p:cNvPr>
            <p:cNvSpPr/>
            <p:nvPr/>
          </p:nvSpPr>
          <p:spPr>
            <a:xfrm>
              <a:off x="1987437" y="4380132"/>
              <a:ext cx="2318898" cy="2872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venir Medium" charset="0"/>
                  <a:cs typeface="Avenir Medium" charset="0"/>
                </a:rPr>
                <a:t>understanding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a typeface="Avenir Medium" charset="0"/>
                <a:cs typeface="Avenir Medium" charset="0"/>
              </a:endParaRPr>
            </a:p>
          </p:txBody>
        </p:sp>
        <p:sp>
          <p:nvSpPr>
            <p:cNvPr id="41" name="Text Placeholder 2">
              <a:extLst>
                <a:ext uri="{FF2B5EF4-FFF2-40B4-BE49-F238E27FC236}">
                  <a16:creationId xmlns:a16="http://schemas.microsoft.com/office/drawing/2014/main" id="{15742387-F7BE-2F4E-BFC0-E7E0A13F2C1E}"/>
                </a:ext>
              </a:extLst>
            </p:cNvPr>
            <p:cNvSpPr txBox="1">
              <a:spLocks/>
            </p:cNvSpPr>
            <p:nvPr/>
          </p:nvSpPr>
          <p:spPr>
            <a:xfrm>
              <a:off x="3368459" y="3408547"/>
              <a:ext cx="5717062" cy="417227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79" lvl="1" indent="0" algn="ctr" fontAlgn="base">
                <a:buNone/>
              </a:pPr>
              <a:r>
                <a:rPr lang="en-GB" sz="1300" b="1" dirty="0">
                  <a:solidFill>
                    <a:schemeClr val="accent1"/>
                  </a:solidFill>
                  <a:latin typeface="+mn-lt"/>
                </a:rPr>
                <a:t>PROMOTE &amp; PRACTICE</a:t>
              </a:r>
              <a:endParaRPr lang="en-US" sz="130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F5F064D2-49C3-5544-83A0-A8F22C4B001E}"/>
                </a:ext>
              </a:extLst>
            </p:cNvPr>
            <p:cNvSpPr txBox="1">
              <a:spLocks/>
            </p:cNvSpPr>
            <p:nvPr/>
          </p:nvSpPr>
          <p:spPr>
            <a:xfrm>
              <a:off x="9645617" y="3797885"/>
              <a:ext cx="1352833" cy="4929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906" lvl="1" indent="0" algn="ctr" fontAlgn="base">
                <a:buNone/>
              </a:pPr>
              <a:r>
                <a:rPr lang="en-GB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Avenir Medium" charset="0"/>
                  <a:cs typeface="Avenir Medium" charset="0"/>
                </a:rPr>
                <a:t>justice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Avenir Medium" charset="0"/>
                <a:cs typeface="Avenir Medium" charset="0"/>
              </a:endParaRPr>
            </a:p>
          </p:txBody>
        </p:sp>
      </p:grp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F8C8BCD-B38B-D44B-851D-EDDB4E175940}"/>
              </a:ext>
            </a:extLst>
          </p:cNvPr>
          <p:cNvSpPr txBox="1">
            <a:spLocks/>
          </p:cNvSpPr>
          <p:nvPr/>
        </p:nvSpPr>
        <p:spPr>
          <a:xfrm>
            <a:off x="4572000" y="4752850"/>
            <a:ext cx="4098971" cy="322699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 fontAlgn="base">
              <a:buNone/>
            </a:pPr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Declaration of a Culture of Peace, United Nations 1999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35276" y="1757902"/>
            <a:ext cx="2480540" cy="432048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E0E8C"/>
                </a:solidFill>
                <a:effectLst/>
                <a:uLnTx/>
                <a:uFillTx/>
                <a:latin typeface="Helvetica Neue Medium" panose="02000503000000020004" pitchFamily="2" charset="0"/>
                <a:ea typeface="+mj-ea"/>
                <a:cs typeface="Helvetica Neue Medium" panose="02000503000000020004" pitchFamily="2" charset="0"/>
              </a:defRPr>
            </a:lvl1pPr>
          </a:lstStyle>
          <a:p>
            <a:r>
              <a:rPr lang="fr-CH" sz="6600" dirty="0">
                <a:solidFill>
                  <a:srgbClr val="31A7EA"/>
                </a:solidFill>
              </a:rPr>
              <a:t>3</a:t>
            </a:r>
            <a:r>
              <a:rPr lang="fr-CH" sz="5400" dirty="0"/>
              <a:t> </a:t>
            </a:r>
          </a:p>
          <a:p>
            <a:r>
              <a:rPr lang="fr-CH" dirty="0">
                <a:solidFill>
                  <a:srgbClr val="31A7EA"/>
                </a:solidFill>
              </a:rPr>
              <a:t>Dimensions </a:t>
            </a:r>
          </a:p>
          <a:p>
            <a:r>
              <a:rPr lang="fr-CH" dirty="0"/>
              <a:t>how Scouts </a:t>
            </a:r>
            <a:r>
              <a:rPr lang="fr-CH" dirty="0" err="1"/>
              <a:t>build</a:t>
            </a:r>
            <a:r>
              <a:rPr lang="fr-CH" dirty="0"/>
              <a:t> a Culture Of Peace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720" y="-82251"/>
            <a:ext cx="5837556" cy="58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7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2015-07-29 11.34.0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708" y="1074895"/>
            <a:ext cx="3727359" cy="35130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3568" y="3291830"/>
            <a:ext cx="2972286" cy="833178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r"/>
            <a:r>
              <a:rPr lang="en-US" sz="2000" dirty="0">
                <a:solidFill>
                  <a:srgbClr val="31A7E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Easy steps </a:t>
            </a:r>
            <a:r>
              <a:rPr lang="en-US" sz="2000" dirty="0">
                <a:solidFill>
                  <a:srgbClr val="4E0E8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Become a </a:t>
            </a:r>
          </a:p>
          <a:p>
            <a:pPr algn="r"/>
            <a:r>
              <a:rPr lang="en-US" sz="2000" dirty="0">
                <a:solidFill>
                  <a:srgbClr val="4E0E8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Messenger Of Peace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312108" y="2397999"/>
            <a:ext cx="2732397" cy="833178"/>
          </a:xfrm>
          <a:prstGeom prst="rect">
            <a:avLst/>
          </a:prstGeom>
        </p:spPr>
        <p:txBody>
          <a:bodyPr wrap="square" lIns="0" tIns="46800" rIns="0" bIns="4680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88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9985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2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5E83A4B-DEDE-DC4A-B0F1-687CE28C6223}"/>
              </a:ext>
            </a:extLst>
          </p:cNvPr>
          <p:cNvSpPr/>
          <p:nvPr/>
        </p:nvSpPr>
        <p:spPr>
          <a:xfrm>
            <a:off x="539552" y="2362359"/>
            <a:ext cx="6840760" cy="63480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88EDCEE-F5AE-2147-9D13-9422884C9B1D}"/>
              </a:ext>
            </a:extLst>
          </p:cNvPr>
          <p:cNvSpPr/>
          <p:nvPr/>
        </p:nvSpPr>
        <p:spPr>
          <a:xfrm>
            <a:off x="539552" y="2355726"/>
            <a:ext cx="5377952" cy="63480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E40AF26-32FA-2B4B-886A-B8E1A6A1D327}"/>
              </a:ext>
            </a:extLst>
          </p:cNvPr>
          <p:cNvSpPr/>
          <p:nvPr/>
        </p:nvSpPr>
        <p:spPr>
          <a:xfrm>
            <a:off x="539552" y="3089071"/>
            <a:ext cx="6840760" cy="79057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A8A914-76B8-F54B-B101-F358F40A1C1F}"/>
              </a:ext>
            </a:extLst>
          </p:cNvPr>
          <p:cNvSpPr/>
          <p:nvPr/>
        </p:nvSpPr>
        <p:spPr>
          <a:xfrm>
            <a:off x="533400" y="3973288"/>
            <a:ext cx="6840760" cy="77939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CAF890E-44F8-2B4A-92C8-245F3BF81FB0}"/>
              </a:ext>
            </a:extLst>
          </p:cNvPr>
          <p:cNvSpPr/>
          <p:nvPr/>
        </p:nvSpPr>
        <p:spPr>
          <a:xfrm>
            <a:off x="539552" y="1635647"/>
            <a:ext cx="6840760" cy="63480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2591838-6573-D346-BF46-2DCEF605D2EF}"/>
              </a:ext>
            </a:extLst>
          </p:cNvPr>
          <p:cNvSpPr txBox="1">
            <a:spLocks/>
          </p:cNvSpPr>
          <p:nvPr/>
        </p:nvSpPr>
        <p:spPr>
          <a:xfrm>
            <a:off x="3886200" y="4932829"/>
            <a:ext cx="1905000" cy="209552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defRPr sz="700" b="0" strike="noStrike" kern="100" cap="none" spc="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C08E0A3-6E3B-7842-BC09-CB7C70FB2340}"/>
              </a:ext>
            </a:extLst>
          </p:cNvPr>
          <p:cNvSpPr txBox="1">
            <a:spLocks/>
          </p:cNvSpPr>
          <p:nvPr/>
        </p:nvSpPr>
        <p:spPr>
          <a:xfrm>
            <a:off x="6553200" y="4933951"/>
            <a:ext cx="2133600" cy="20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7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2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1A93DE-7CD5-5241-A805-0705E8944067}"/>
              </a:ext>
            </a:extLst>
          </p:cNvPr>
          <p:cNvSpPr txBox="1">
            <a:spLocks/>
          </p:cNvSpPr>
          <p:nvPr/>
        </p:nvSpPr>
        <p:spPr>
          <a:xfrm>
            <a:off x="683568" y="1698550"/>
            <a:ext cx="3816424" cy="517718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cap="none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Goal 1 </a:t>
            </a:r>
            <a:b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The Culture of Peace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3BA91E-39DB-CE4D-A807-D0995867B916}"/>
              </a:ext>
            </a:extLst>
          </p:cNvPr>
          <p:cNvSpPr txBox="1">
            <a:spLocks/>
          </p:cNvSpPr>
          <p:nvPr/>
        </p:nvSpPr>
        <p:spPr>
          <a:xfrm>
            <a:off x="683568" y="2355726"/>
            <a:ext cx="3816424" cy="63480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Goal 2 </a:t>
            </a:r>
            <a:b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The Culture of Dialogue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6ACCAB-BCC3-7145-AC3E-D7A0EF9A7818}"/>
              </a:ext>
            </a:extLst>
          </p:cNvPr>
          <p:cNvSpPr txBox="1">
            <a:spLocks/>
          </p:cNvSpPr>
          <p:nvPr/>
        </p:nvSpPr>
        <p:spPr>
          <a:xfrm>
            <a:off x="683568" y="3185299"/>
            <a:ext cx="4968552" cy="61835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Goal 3</a:t>
            </a:r>
            <a:b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Social Actions to achieve the SDGs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1A4F101-A4F0-754C-B346-A9AAC9026FB6}"/>
              </a:ext>
            </a:extLst>
          </p:cNvPr>
          <p:cNvSpPr txBox="1">
            <a:spLocks/>
          </p:cNvSpPr>
          <p:nvPr/>
        </p:nvSpPr>
        <p:spPr>
          <a:xfrm>
            <a:off x="683568" y="4102253"/>
            <a:ext cx="3816424" cy="53377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Goal 4</a:t>
            </a:r>
            <a:b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Strengthening the Global Network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6621B2-E7DA-8F47-A505-72EE44233B66}"/>
              </a:ext>
            </a:extLst>
          </p:cNvPr>
          <p:cNvSpPr txBox="1"/>
          <p:nvPr/>
        </p:nvSpPr>
        <p:spPr>
          <a:xfrm>
            <a:off x="7815932" y="1598571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40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1784EF-3F35-3042-B1F6-4E5560BA3629}"/>
              </a:ext>
            </a:extLst>
          </p:cNvPr>
          <p:cNvSpPr txBox="1"/>
          <p:nvPr/>
        </p:nvSpPr>
        <p:spPr>
          <a:xfrm>
            <a:off x="7815932" y="2355227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40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CEC8121-2CAF-B944-8E4D-9B3C0744E82B}"/>
              </a:ext>
            </a:extLst>
          </p:cNvPr>
          <p:cNvSpPr txBox="1">
            <a:spLocks/>
          </p:cNvSpPr>
          <p:nvPr/>
        </p:nvSpPr>
        <p:spPr>
          <a:xfrm>
            <a:off x="539552" y="1035813"/>
            <a:ext cx="3816424" cy="51771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MoP INITIATIVE GOALS</a:t>
            </a:r>
            <a:endParaRPr 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15DD71-3405-394D-A6C6-409C2010903C}"/>
              </a:ext>
            </a:extLst>
          </p:cNvPr>
          <p:cNvSpPr txBox="1"/>
          <p:nvPr/>
        </p:nvSpPr>
        <p:spPr>
          <a:xfrm>
            <a:off x="7815932" y="318531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40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379AF2-A1D3-5846-9663-CF32ABDDFD10}"/>
              </a:ext>
            </a:extLst>
          </p:cNvPr>
          <p:cNvSpPr txBox="1"/>
          <p:nvPr/>
        </p:nvSpPr>
        <p:spPr>
          <a:xfrm>
            <a:off x="7815932" y="394197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40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67494"/>
            <a:ext cx="1872209" cy="1021205"/>
          </a:xfr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2C86A96D-6D3C-FC44-B2E1-0AA30AAC95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6" r="-1805"/>
          <a:stretch/>
        </p:blipFill>
        <p:spPr>
          <a:xfrm>
            <a:off x="4211960" y="123479"/>
            <a:ext cx="2184241" cy="1376073"/>
          </a:xfrm>
          <a:prstGeom prst="rect">
            <a:avLst/>
          </a:prstGeom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D5379FFF-4273-2F4A-A1B5-3AB68F992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" b="-5524"/>
          <a:stretch/>
        </p:blipFill>
        <p:spPr>
          <a:xfrm>
            <a:off x="251521" y="3854801"/>
            <a:ext cx="1872208" cy="1021204"/>
          </a:xfrm>
          <a:prstGeom prst="rect">
            <a:avLst/>
          </a:prstGeom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F1AC0737-60C9-FD47-9CBA-8ECE407AC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08"/>
          <a:stretch/>
        </p:blipFill>
        <p:spPr>
          <a:xfrm>
            <a:off x="4355976" y="3795970"/>
            <a:ext cx="2040225" cy="1021204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73DB57D5-02B5-0D4F-8241-5BF91D5C9E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734" y="865298"/>
            <a:ext cx="3298222" cy="3318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8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C7F418-7E2D-A541-8757-2D8F03D3A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DAD4BA7-6D7C-224E-B556-2EDEB5A4C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1908" y="1150"/>
            <a:ext cx="4032448" cy="48630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5B2011-B781-1F49-BF8D-AEC4B562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59582"/>
            <a:ext cx="2382416" cy="833178"/>
          </a:xfrm>
        </p:spPr>
        <p:txBody>
          <a:bodyPr vert="horz"/>
          <a:lstStyle/>
          <a:p>
            <a:pPr defTabSz="457200"/>
            <a:r>
              <a:rPr lang="en-US" b="1" dirty="0">
                <a:solidFill>
                  <a:srgbClr val="4E0E8C"/>
                </a:solidFill>
                <a:cs typeface="Helvetica Neue Medium" panose="02000503000000020004" pitchFamily="2" charset="0"/>
              </a:rPr>
              <a:t>How to get your Messengers of Peace Badge</a:t>
            </a:r>
          </a:p>
        </p:txBody>
      </p:sp>
    </p:spTree>
    <p:extLst>
      <p:ext uri="{BB962C8B-B14F-4D97-AF65-F5344CB8AC3E}">
        <p14:creationId xmlns:p14="http://schemas.microsoft.com/office/powerpoint/2010/main" val="28351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F26FBD-7FD7-4344-8CCA-4EFF5411A4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58" y="396256"/>
            <a:ext cx="2050993" cy="24227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</p:spPr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33950"/>
            <a:ext cx="2133600" cy="208430"/>
          </a:xfrm>
        </p:spPr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22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42632" y="3139271"/>
            <a:ext cx="2778860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Online Community</a:t>
            </a:r>
          </a:p>
        </p:txBody>
      </p:sp>
      <p:sp>
        <p:nvSpPr>
          <p:cNvPr id="18" name="Oval 17"/>
          <p:cNvSpPr/>
          <p:nvPr/>
        </p:nvSpPr>
        <p:spPr>
          <a:xfrm>
            <a:off x="4583344" y="3169766"/>
            <a:ext cx="2693698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Local Community</a:t>
            </a:r>
          </a:p>
        </p:txBody>
      </p:sp>
      <p:sp>
        <p:nvSpPr>
          <p:cNvPr id="5" name="Left-Right Arrow 4"/>
          <p:cNvSpPr/>
          <p:nvPr/>
        </p:nvSpPr>
        <p:spPr>
          <a:xfrm rot="19217470">
            <a:off x="2849627" y="2845622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Left-Right Arrow 20"/>
          <p:cNvSpPr/>
          <p:nvPr/>
        </p:nvSpPr>
        <p:spPr>
          <a:xfrm rot="13601588">
            <a:off x="4245293" y="2878794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25" name="Picture 24" descr="MOP_LOGO_EN_RGB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331" y="1880827"/>
            <a:ext cx="756611" cy="66184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28" name="Right Arrow 27"/>
          <p:cNvSpPr/>
          <p:nvPr/>
        </p:nvSpPr>
        <p:spPr>
          <a:xfrm>
            <a:off x="5289114" y="1849754"/>
            <a:ext cx="872720" cy="7628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9" name="Left-Right Arrow 28"/>
          <p:cNvSpPr/>
          <p:nvPr/>
        </p:nvSpPr>
        <p:spPr>
          <a:xfrm>
            <a:off x="2029153" y="1880827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AB85C920-6C9E-AE44-AD92-ADFB3BE1F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098" y="877903"/>
            <a:ext cx="2725804" cy="2742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B4BBF56-9AE8-D746-AC7A-70D4350D5397}"/>
              </a:ext>
            </a:extLst>
          </p:cNvPr>
          <p:cNvSpPr/>
          <p:nvPr/>
        </p:nvSpPr>
        <p:spPr>
          <a:xfrm>
            <a:off x="0" y="1576969"/>
            <a:ext cx="2458789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Scout Leader</a:t>
            </a:r>
          </a:p>
        </p:txBody>
      </p:sp>
    </p:spTree>
    <p:extLst>
      <p:ext uri="{BB962C8B-B14F-4D97-AF65-F5344CB8AC3E}">
        <p14:creationId xmlns:p14="http://schemas.microsoft.com/office/powerpoint/2010/main" val="66240489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23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7424" y="3173189"/>
            <a:ext cx="2056577" cy="8147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65229C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Youth Prog.</a:t>
            </a:r>
          </a:p>
          <a:p>
            <a:r>
              <a:rPr lang="en-US" dirty="0">
                <a:solidFill>
                  <a:srgbClr val="65229C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Team NSO</a:t>
            </a:r>
          </a:p>
        </p:txBody>
      </p:sp>
      <p:pic>
        <p:nvPicPr>
          <p:cNvPr id="19" name="Picture 18" descr="MOP_LOGO_EN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508" y="1921842"/>
            <a:ext cx="756611" cy="66184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E193A7-D186-4944-86EA-46866E4C4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58" y="396256"/>
            <a:ext cx="2050993" cy="242276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5DEBDE3-7CDD-7F4D-949E-1E7E5576E248}"/>
              </a:ext>
            </a:extLst>
          </p:cNvPr>
          <p:cNvSpPr/>
          <p:nvPr/>
        </p:nvSpPr>
        <p:spPr>
          <a:xfrm>
            <a:off x="0" y="1576969"/>
            <a:ext cx="2458789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Scout Leader</a:t>
            </a:r>
          </a:p>
        </p:txBody>
      </p:sp>
      <p:pic>
        <p:nvPicPr>
          <p:cNvPr id="33" name="Picture 32" descr="MOP_LOGO_EN_RGB.png">
            <a:extLst>
              <a:ext uri="{FF2B5EF4-FFF2-40B4-BE49-F238E27FC236}">
                <a16:creationId xmlns:a16="http://schemas.microsoft.com/office/drawing/2014/main" id="{018E97A3-BD7E-8F4A-B296-EC02B7897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331" y="1880827"/>
            <a:ext cx="756611" cy="66184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59D2B8ED-405C-2947-867D-B868899EC135}"/>
              </a:ext>
            </a:extLst>
          </p:cNvPr>
          <p:cNvSpPr/>
          <p:nvPr/>
        </p:nvSpPr>
        <p:spPr>
          <a:xfrm>
            <a:off x="2029153" y="1880827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6" name="Content Placeholder 9">
            <a:extLst>
              <a:ext uri="{FF2B5EF4-FFF2-40B4-BE49-F238E27FC236}">
                <a16:creationId xmlns:a16="http://schemas.microsoft.com/office/drawing/2014/main" id="{2D7BA06F-C753-EF43-8632-304EA6D4E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098" y="877903"/>
            <a:ext cx="2725804" cy="2742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9663D66E-6F60-CF46-ADC5-4DCD96124CD1}"/>
              </a:ext>
            </a:extLst>
          </p:cNvPr>
          <p:cNvSpPr/>
          <p:nvPr/>
        </p:nvSpPr>
        <p:spPr>
          <a:xfrm rot="16200000">
            <a:off x="387035" y="2702120"/>
            <a:ext cx="689349" cy="568614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FB34C958-8308-594A-87BC-9C306EE6C30C}"/>
              </a:ext>
            </a:extLst>
          </p:cNvPr>
          <p:cNvSpPr/>
          <p:nvPr/>
        </p:nvSpPr>
        <p:spPr>
          <a:xfrm>
            <a:off x="5289114" y="1849754"/>
            <a:ext cx="872720" cy="7628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5AB869-8CEF-CF40-B351-35FB0B23ADAA}"/>
              </a:ext>
            </a:extLst>
          </p:cNvPr>
          <p:cNvSpPr/>
          <p:nvPr/>
        </p:nvSpPr>
        <p:spPr>
          <a:xfrm>
            <a:off x="942632" y="3139271"/>
            <a:ext cx="2778860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Online Community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DA0A6B7-6BD9-BB46-B564-0B6DC13EF2D1}"/>
              </a:ext>
            </a:extLst>
          </p:cNvPr>
          <p:cNvSpPr/>
          <p:nvPr/>
        </p:nvSpPr>
        <p:spPr>
          <a:xfrm>
            <a:off x="4583344" y="3169766"/>
            <a:ext cx="2693698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Local Community</a:t>
            </a:r>
          </a:p>
        </p:txBody>
      </p:sp>
      <p:sp>
        <p:nvSpPr>
          <p:cNvPr id="45" name="Left-Right Arrow 44">
            <a:extLst>
              <a:ext uri="{FF2B5EF4-FFF2-40B4-BE49-F238E27FC236}">
                <a16:creationId xmlns:a16="http://schemas.microsoft.com/office/drawing/2014/main" id="{F428DD02-7E65-144E-AF4B-3EF65B375419}"/>
              </a:ext>
            </a:extLst>
          </p:cNvPr>
          <p:cNvSpPr/>
          <p:nvPr/>
        </p:nvSpPr>
        <p:spPr>
          <a:xfrm rot="19217470">
            <a:off x="2849627" y="2845622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6" name="Left-Right Arrow 45">
            <a:extLst>
              <a:ext uri="{FF2B5EF4-FFF2-40B4-BE49-F238E27FC236}">
                <a16:creationId xmlns:a16="http://schemas.microsoft.com/office/drawing/2014/main" id="{8BF5FAB7-6F68-AE42-BDDB-087E675F908B}"/>
              </a:ext>
            </a:extLst>
          </p:cNvPr>
          <p:cNvSpPr/>
          <p:nvPr/>
        </p:nvSpPr>
        <p:spPr>
          <a:xfrm rot="13601588">
            <a:off x="4245293" y="2878794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9083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24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9" name="Picture 18" descr="MOP_LOGO_EN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508" y="1921842"/>
            <a:ext cx="756611" cy="66184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E193A7-D186-4944-86EA-46866E4C4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58" y="396256"/>
            <a:ext cx="2050993" cy="242276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25DEBDE3-7CDD-7F4D-949E-1E7E5576E248}"/>
              </a:ext>
            </a:extLst>
          </p:cNvPr>
          <p:cNvSpPr/>
          <p:nvPr/>
        </p:nvSpPr>
        <p:spPr>
          <a:xfrm>
            <a:off x="0" y="1576969"/>
            <a:ext cx="2458789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Scout Leader</a:t>
            </a:r>
          </a:p>
        </p:txBody>
      </p:sp>
      <p:pic>
        <p:nvPicPr>
          <p:cNvPr id="33" name="Picture 32" descr="MOP_LOGO_EN_RGB.png">
            <a:extLst>
              <a:ext uri="{FF2B5EF4-FFF2-40B4-BE49-F238E27FC236}">
                <a16:creationId xmlns:a16="http://schemas.microsoft.com/office/drawing/2014/main" id="{018E97A3-BD7E-8F4A-B296-EC02B7897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331" y="1880827"/>
            <a:ext cx="756611" cy="661841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59D2B8ED-405C-2947-867D-B868899EC135}"/>
              </a:ext>
            </a:extLst>
          </p:cNvPr>
          <p:cNvSpPr/>
          <p:nvPr/>
        </p:nvSpPr>
        <p:spPr>
          <a:xfrm>
            <a:off x="2029153" y="1880827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6" name="Content Placeholder 9">
            <a:extLst>
              <a:ext uri="{FF2B5EF4-FFF2-40B4-BE49-F238E27FC236}">
                <a16:creationId xmlns:a16="http://schemas.microsoft.com/office/drawing/2014/main" id="{2D7BA06F-C753-EF43-8632-304EA6D4E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098" y="877903"/>
            <a:ext cx="2725804" cy="2742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9663D66E-6F60-CF46-ADC5-4DCD96124CD1}"/>
              </a:ext>
            </a:extLst>
          </p:cNvPr>
          <p:cNvSpPr/>
          <p:nvPr/>
        </p:nvSpPr>
        <p:spPr>
          <a:xfrm rot="16200000">
            <a:off x="387035" y="2702120"/>
            <a:ext cx="689349" cy="568614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FB34C958-8308-594A-87BC-9C306EE6C30C}"/>
              </a:ext>
            </a:extLst>
          </p:cNvPr>
          <p:cNvSpPr/>
          <p:nvPr/>
        </p:nvSpPr>
        <p:spPr>
          <a:xfrm>
            <a:off x="5289114" y="1849754"/>
            <a:ext cx="872720" cy="762811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31E65A-AAFD-5640-8590-03AB2979571B}"/>
              </a:ext>
            </a:extLst>
          </p:cNvPr>
          <p:cNvSpPr/>
          <p:nvPr/>
        </p:nvSpPr>
        <p:spPr>
          <a:xfrm>
            <a:off x="-396552" y="4011910"/>
            <a:ext cx="3846192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65229C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WOSM MoP Team</a:t>
            </a: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9457DB82-3FFC-F04D-8DEE-8F2B11ECA0AF}"/>
              </a:ext>
            </a:extLst>
          </p:cNvPr>
          <p:cNvSpPr/>
          <p:nvPr/>
        </p:nvSpPr>
        <p:spPr>
          <a:xfrm rot="16200000">
            <a:off x="374527" y="3920619"/>
            <a:ext cx="689349" cy="568614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60DCE9-4246-B148-847A-34BC7A962ED8}"/>
              </a:ext>
            </a:extLst>
          </p:cNvPr>
          <p:cNvSpPr/>
          <p:nvPr/>
        </p:nvSpPr>
        <p:spPr>
          <a:xfrm>
            <a:off x="-27424" y="3173189"/>
            <a:ext cx="2056577" cy="8147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65229C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Youth Prog.</a:t>
            </a:r>
          </a:p>
          <a:p>
            <a:r>
              <a:rPr lang="en-US" dirty="0">
                <a:solidFill>
                  <a:srgbClr val="65229C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Team NSO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E38A1E-6B1A-4F49-9F4A-10060C48DA96}"/>
              </a:ext>
            </a:extLst>
          </p:cNvPr>
          <p:cNvSpPr/>
          <p:nvPr/>
        </p:nvSpPr>
        <p:spPr>
          <a:xfrm>
            <a:off x="942632" y="3139271"/>
            <a:ext cx="2778860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Online Community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BF7DD5-2AED-2548-9ABB-DF8F954FC5A3}"/>
              </a:ext>
            </a:extLst>
          </p:cNvPr>
          <p:cNvSpPr/>
          <p:nvPr/>
        </p:nvSpPr>
        <p:spPr>
          <a:xfrm>
            <a:off x="4583344" y="3169766"/>
            <a:ext cx="2693698" cy="1346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9193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Local Community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4EBABFC6-FD34-4B45-8964-B6893625FCD0}"/>
              </a:ext>
            </a:extLst>
          </p:cNvPr>
          <p:cNvSpPr/>
          <p:nvPr/>
        </p:nvSpPr>
        <p:spPr>
          <a:xfrm rot="19217470">
            <a:off x="2849627" y="2845622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D0E3C7B5-8D9F-8148-B683-E32E186E33B9}"/>
              </a:ext>
            </a:extLst>
          </p:cNvPr>
          <p:cNvSpPr/>
          <p:nvPr/>
        </p:nvSpPr>
        <p:spPr>
          <a:xfrm rot="13601588">
            <a:off x="4245293" y="2878794"/>
            <a:ext cx="1216152" cy="736386"/>
          </a:xfrm>
          <a:prstGeom prst="leftRightArrow">
            <a:avLst>
              <a:gd name="adj1" fmla="val 53739"/>
              <a:gd name="adj2" fmla="val 50000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0999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1428750"/>
            <a:ext cx="3970784" cy="3276600"/>
          </a:xfrm>
        </p:spPr>
        <p:txBody>
          <a:bodyPr/>
          <a:lstStyle/>
          <a:p>
            <a:pPr algn="l"/>
            <a:r>
              <a:rPr lang="en-GB" dirty="0"/>
              <a:t>Hands on Booklet </a:t>
            </a:r>
            <a:br>
              <a:rPr lang="en-GB" dirty="0"/>
            </a:br>
            <a:r>
              <a:rPr lang="en-GB" dirty="0"/>
              <a:t>“How to Become a Messenger of Peace”</a:t>
            </a:r>
            <a:br>
              <a:rPr lang="en-GB" sz="2800" dirty="0"/>
            </a:b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8860">
            <a:off x="1091382" y="500954"/>
            <a:ext cx="2827593" cy="386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0800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6176" y="1428750"/>
            <a:ext cx="2736304" cy="3276600"/>
          </a:xfrm>
        </p:spPr>
        <p:txBody>
          <a:bodyPr/>
          <a:lstStyle/>
          <a:p>
            <a:pPr algn="l"/>
            <a:r>
              <a:rPr lang="en-GB" sz="1800" dirty="0"/>
              <a:t>Guidelines for National Scout Organizations and Programme Developers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8860">
            <a:off x="952425" y="627987"/>
            <a:ext cx="1808396" cy="2473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328EC-81B8-C34B-8B01-421FBCCAD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5688">
            <a:off x="2273478" y="-421"/>
            <a:ext cx="3625094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490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584200"/>
            <a:ext cx="549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Messengers of Peace Partners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249" y="1724626"/>
            <a:ext cx="2661535" cy="1222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741" y="3219822"/>
            <a:ext cx="1617643" cy="1277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46029"/>
            <a:ext cx="1674734" cy="1214182"/>
          </a:xfrm>
          <a:prstGeom prst="rect">
            <a:avLst/>
          </a:prstGeom>
        </p:spPr>
      </p:pic>
      <p:pic>
        <p:nvPicPr>
          <p:cNvPr id="10" name="Picture 9" descr="Dialogue%20for%20Peace%20logo/CM_Dialogue%20for%20Peace/Dialogue%20x%20Peace%20concept.jpg"/>
          <p:cNvPicPr/>
          <p:nvPr/>
        </p:nvPicPr>
        <p:blipFill rotWithShape="1">
          <a:blip r:embed="rId6" cstate="screen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4056" y="3159787"/>
            <a:ext cx="1671960" cy="1512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31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Title 21"/>
          <p:cNvSpPr txBox="1">
            <a:spLocks/>
          </p:cNvSpPr>
          <p:nvPr/>
        </p:nvSpPr>
        <p:spPr>
          <a:xfrm>
            <a:off x="0" y="3349598"/>
            <a:ext cx="9144000" cy="10541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200" b="0" dirty="0">
                <a:solidFill>
                  <a:srgbClr val="595959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NETWORK</a:t>
            </a:r>
          </a:p>
        </p:txBody>
      </p:sp>
      <p:pic>
        <p:nvPicPr>
          <p:cNvPr id="11" name="Picture 10" descr="MOP_LOGO_EN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459" y="818001"/>
            <a:ext cx="2499741" cy="218663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3052136" y="3154814"/>
            <a:ext cx="3014134" cy="0"/>
          </a:xfrm>
          <a:prstGeom prst="line">
            <a:avLst/>
          </a:prstGeom>
          <a:ln>
            <a:solidFill>
              <a:srgbClr val="6018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11-10 at 15.15.0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966" y="1124892"/>
            <a:ext cx="6501617" cy="320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B6BE32-9EAC-5647-AE54-1105FC211511}"/>
              </a:ext>
            </a:extLst>
          </p:cNvPr>
          <p:cNvSpPr/>
          <p:nvPr/>
        </p:nvSpPr>
        <p:spPr>
          <a:xfrm>
            <a:off x="3153729" y="-23957"/>
            <a:ext cx="6501617" cy="127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07967" y="3867894"/>
            <a:ext cx="6501617" cy="12744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54035" y="4154851"/>
            <a:ext cx="5389965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“</a:t>
            </a:r>
            <a:r>
              <a:rPr lang="en-GB" sz="18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 a </a:t>
            </a:r>
            <a:r>
              <a:rPr lang="en-GB" sz="20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Universal brotherhood of service</a:t>
            </a:r>
            <a:r>
              <a:rPr lang="en-GB" sz="1800" dirty="0">
                <a:solidFill>
                  <a:srgbClr val="7F7F7F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…” </a:t>
            </a:r>
          </a:p>
          <a:p>
            <a:endParaRPr lang="en-US" sz="2000" b="0" dirty="0">
              <a:latin typeface="Helvetica Neue Medium" panose="02000503000000020004" pitchFamily="2" charset="0"/>
              <a:ea typeface="Avenir Book" charset="0"/>
              <a:cs typeface="Helvetica Neue Medium" panose="02000503000000020004" pitchFamily="2" charset="0"/>
            </a:endParaRPr>
          </a:p>
        </p:txBody>
      </p:sp>
      <p:pic>
        <p:nvPicPr>
          <p:cNvPr id="9" name="Picture 8" descr="mw7607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329251" cy="514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154193-7230-984F-A0AB-C676ECADED7C}"/>
              </a:ext>
            </a:extLst>
          </p:cNvPr>
          <p:cNvSpPr txBox="1"/>
          <p:nvPr/>
        </p:nvSpPr>
        <p:spPr>
          <a:xfrm>
            <a:off x="3563887" y="224999"/>
            <a:ext cx="594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Let’s join the Network…</a:t>
            </a:r>
            <a:endParaRPr lang="en-GB" dirty="0">
              <a:solidFill>
                <a:schemeClr val="bg1">
                  <a:lumMod val="6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26A0E7C-B365-FB4D-B2FF-7B8245D20A17}"/>
              </a:ext>
            </a:extLst>
          </p:cNvPr>
          <p:cNvSpPr txBox="1">
            <a:spLocks/>
          </p:cNvSpPr>
          <p:nvPr/>
        </p:nvSpPr>
        <p:spPr>
          <a:xfrm>
            <a:off x="3886200" y="4932829"/>
            <a:ext cx="1905000" cy="209552"/>
          </a:xfrm>
          <a:prstGeom prst="rect">
            <a:avLst/>
          </a:prstGeom>
        </p:spPr>
        <p:txBody>
          <a:bodyPr vert="horz" wrap="square" lIns="0" tIns="45720" rIns="0" bIns="45720" rtlCol="0" anchor="ctr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defRPr sz="700" b="0" strike="noStrike" kern="100" cap="none" spc="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8" name="Title 21">
            <a:extLst>
              <a:ext uri="{FF2B5EF4-FFF2-40B4-BE49-F238E27FC236}">
                <a16:creationId xmlns:a16="http://schemas.microsoft.com/office/drawing/2014/main" id="{87EE768B-F805-E64B-8EAF-B234F4BACB28}"/>
              </a:ext>
            </a:extLst>
          </p:cNvPr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1290E96-C397-064A-98D3-F2773793A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5608892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F2F81D2-BAFB-A348-9E85-872462AC3B10}"/>
              </a:ext>
            </a:extLst>
          </p:cNvPr>
          <p:cNvSpPr txBox="1"/>
          <p:nvPr/>
        </p:nvSpPr>
        <p:spPr>
          <a:xfrm>
            <a:off x="1295659" y="2319715"/>
            <a:ext cx="23279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MoP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Elements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48F0FF-7C66-4648-8D4A-4FBD6719B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8B48F0FF-7C66-4648-8D4A-4FBD6719B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7D9940D-E552-D344-883D-3CA983079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A7D9940D-E552-D344-883D-3CA983079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B861499-7B9A-F242-BDBB-71E121182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5B861499-7B9A-F242-BDBB-71E121182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30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8" y="843558"/>
            <a:ext cx="3384376" cy="399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728174"/>
            <a:ext cx="1512168" cy="483684"/>
          </a:xfrm>
        </p:spPr>
        <p:txBody>
          <a:bodyPr anchor="ctr"/>
          <a:lstStyle/>
          <a:p>
            <a:r>
              <a:rPr lang="en-GB" sz="3200" b="1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Ana</a:t>
            </a:r>
            <a:endParaRPr lang="en-GB" b="1" dirty="0">
              <a:solidFill>
                <a:schemeClr val="tx2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68080" y="3213106"/>
            <a:ext cx="1872208" cy="5150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Omar</a:t>
            </a:r>
          </a:p>
        </p:txBody>
      </p:sp>
    </p:spTree>
    <p:extLst>
      <p:ext uri="{BB962C8B-B14F-4D97-AF65-F5344CB8AC3E}">
        <p14:creationId xmlns:p14="http://schemas.microsoft.com/office/powerpoint/2010/main" val="123237955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2C3D7D0-71B3-6E46-A798-1EE52DA8C78C}"/>
              </a:ext>
            </a:extLst>
          </p:cNvPr>
          <p:cNvGrpSpPr/>
          <p:nvPr/>
        </p:nvGrpSpPr>
        <p:grpSpPr>
          <a:xfrm>
            <a:off x="-972616" y="-54477"/>
            <a:ext cx="11233248" cy="5192889"/>
            <a:chOff x="-1260648" y="-20538"/>
            <a:chExt cx="11233248" cy="5192889"/>
          </a:xfrm>
          <a:solidFill>
            <a:schemeClr val="bg1"/>
          </a:solidFill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EDFA2F-2AF6-444E-BCB2-44615A978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60648" y="0"/>
              <a:ext cx="11220555" cy="5172351"/>
            </a:xfrm>
            <a:prstGeom prst="rect">
              <a:avLst/>
            </a:prstGeom>
            <a:grp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951472-19B7-4C4B-B0BE-66F614A55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9041" y="-20538"/>
              <a:ext cx="6293559" cy="4803775"/>
            </a:xfrm>
            <a:prstGeom prst="rect">
              <a:avLst/>
            </a:prstGeom>
            <a:grp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800449"/>
            <a:ext cx="576064" cy="135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16866"/>
            <a:ext cx="659162" cy="1612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33439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32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66" y="475568"/>
            <a:ext cx="3384376" cy="399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62" y="3360184"/>
            <a:ext cx="1512168" cy="483684"/>
          </a:xfrm>
        </p:spPr>
        <p:txBody>
          <a:bodyPr anchor="ctr"/>
          <a:lstStyle/>
          <a:p>
            <a:r>
              <a:rPr lang="en-GB" sz="3200" b="1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Ana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35738" y="2845116"/>
            <a:ext cx="1872208" cy="5150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Omar</a:t>
            </a:r>
          </a:p>
        </p:txBody>
      </p:sp>
      <p:pic>
        <p:nvPicPr>
          <p:cNvPr id="9" name="Picture 8" descr="Screen Shot 2014-11-10 at 15.15.0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354" y="1431191"/>
            <a:ext cx="2329272" cy="141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mw7607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358" y="1110103"/>
            <a:ext cx="1769683" cy="273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62687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71" y="1413652"/>
            <a:ext cx="4284340" cy="27166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33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8" y="843558"/>
            <a:ext cx="3384376" cy="39978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B77C57C-3C94-DA45-A180-1F1BF18A484D}"/>
              </a:ext>
            </a:extLst>
          </p:cNvPr>
          <p:cNvGrpSpPr/>
          <p:nvPr/>
        </p:nvGrpSpPr>
        <p:grpSpPr>
          <a:xfrm>
            <a:off x="4632066" y="543926"/>
            <a:ext cx="1738300" cy="713038"/>
            <a:chOff x="4632066" y="543926"/>
            <a:chExt cx="1738300" cy="713038"/>
          </a:xfrm>
        </p:grpSpPr>
        <p:sp>
          <p:nvSpPr>
            <p:cNvPr id="6" name="Oval 5"/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65840" y="715779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Drugs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C6DF97-788D-2E49-B963-C79E6240A71F}"/>
              </a:ext>
            </a:extLst>
          </p:cNvPr>
          <p:cNvGrpSpPr/>
          <p:nvPr/>
        </p:nvGrpSpPr>
        <p:grpSpPr>
          <a:xfrm>
            <a:off x="7044776" y="937402"/>
            <a:ext cx="1738300" cy="713038"/>
            <a:chOff x="4632066" y="543926"/>
            <a:chExt cx="1738300" cy="7130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C36664-9765-B549-BA4C-A0B6EFECF992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BD29CD-3061-CA4A-A99E-EABF3F066DFC}"/>
                </a:ext>
              </a:extLst>
            </p:cNvPr>
            <p:cNvSpPr/>
            <p:nvPr/>
          </p:nvSpPr>
          <p:spPr>
            <a:xfrm>
              <a:off x="4892716" y="715779"/>
              <a:ext cx="1217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Exclusion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77C14F-C027-FB4A-ADA2-9676245BE1B8}"/>
              </a:ext>
            </a:extLst>
          </p:cNvPr>
          <p:cNvGrpSpPr/>
          <p:nvPr/>
        </p:nvGrpSpPr>
        <p:grpSpPr>
          <a:xfrm>
            <a:off x="4100121" y="1483207"/>
            <a:ext cx="1738300" cy="713038"/>
            <a:chOff x="4632066" y="543926"/>
            <a:chExt cx="1738300" cy="7130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77D70C-9FE1-254A-B155-6E8673FDAC09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544997F-4586-4145-9A2F-79F9D79A5556}"/>
                </a:ext>
              </a:extLst>
            </p:cNvPr>
            <p:cNvSpPr/>
            <p:nvPr/>
          </p:nvSpPr>
          <p:spPr>
            <a:xfrm>
              <a:off x="4955715" y="715779"/>
              <a:ext cx="1091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Violence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60E03-2E2B-E144-BC53-77B1C6FC19D5}"/>
              </a:ext>
            </a:extLst>
          </p:cNvPr>
          <p:cNvGrpSpPr/>
          <p:nvPr/>
        </p:nvGrpSpPr>
        <p:grpSpPr>
          <a:xfrm>
            <a:off x="5661278" y="1032989"/>
            <a:ext cx="1738300" cy="713038"/>
            <a:chOff x="4632066" y="543926"/>
            <a:chExt cx="1738300" cy="71303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390261-2CD4-4D41-98CA-9B9158A31101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D33066-B282-6E40-9052-E4425017EFCB}"/>
                </a:ext>
              </a:extLst>
            </p:cNvPr>
            <p:cNvSpPr/>
            <p:nvPr/>
          </p:nvSpPr>
          <p:spPr>
            <a:xfrm>
              <a:off x="4895923" y="715779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Migration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7E6ADC-1AD8-4C49-9A9D-6DB96A932A5E}"/>
              </a:ext>
            </a:extLst>
          </p:cNvPr>
          <p:cNvGrpSpPr/>
          <p:nvPr/>
        </p:nvGrpSpPr>
        <p:grpSpPr>
          <a:xfrm>
            <a:off x="7068643" y="1465774"/>
            <a:ext cx="2175785" cy="713038"/>
            <a:chOff x="4389315" y="543926"/>
            <a:chExt cx="2175785" cy="71303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81F6FD-50F2-D34F-8067-8D203A6C30AB}"/>
                </a:ext>
              </a:extLst>
            </p:cNvPr>
            <p:cNvSpPr/>
            <p:nvPr/>
          </p:nvSpPr>
          <p:spPr>
            <a:xfrm>
              <a:off x="4389315" y="543926"/>
              <a:ext cx="2175785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DF2CDB-7508-DB4F-8401-E167A8B7C616}"/>
                </a:ext>
              </a:extLst>
            </p:cNvPr>
            <p:cNvSpPr/>
            <p:nvPr/>
          </p:nvSpPr>
          <p:spPr>
            <a:xfrm>
              <a:off x="4598570" y="715779"/>
              <a:ext cx="18053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Unemployment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5426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71" y="1413652"/>
            <a:ext cx="4284340" cy="2716611"/>
          </a:xfrm>
          <a:prstGeom prst="rect">
            <a:avLst/>
          </a:prstGeom>
        </p:spPr>
      </p:pic>
      <p:sp>
        <p:nvSpPr>
          <p:cNvPr id="17" name="Up Arrow Callout 16"/>
          <p:cNvSpPr/>
          <p:nvPr/>
        </p:nvSpPr>
        <p:spPr>
          <a:xfrm>
            <a:off x="4265712" y="3900837"/>
            <a:ext cx="4554760" cy="697679"/>
          </a:xfrm>
          <a:prstGeom prst="upArrowCallout">
            <a:avLst>
              <a:gd name="adj1" fmla="val 25000"/>
              <a:gd name="adj2" fmla="val 25000"/>
              <a:gd name="adj3" fmla="val 23606"/>
              <a:gd name="adj4" fmla="val 66288"/>
            </a:avLst>
          </a:prstGeom>
          <a:solidFill>
            <a:srgbClr val="00B0F0"/>
          </a:solidFill>
          <a:ln>
            <a:noFill/>
          </a:ln>
          <a:effectLst>
            <a:reflection blurRad="101600" stA="26000" endPos="20000" dist="12700" dir="5400000" sy="-100000" rotWithShape="0"/>
            <a:softEdge rad="63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34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712" y="4123583"/>
            <a:ext cx="4554760" cy="528464"/>
          </a:xfrm>
        </p:spPr>
        <p:txBody>
          <a:bodyPr/>
          <a:lstStyle/>
          <a:p>
            <a:r>
              <a:rPr lang="en-GB" sz="24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Positive Impact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8" y="843558"/>
            <a:ext cx="3384376" cy="39978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1216" y="1347614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drugs &amp; violence</a:t>
            </a:r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FCADA4-8FD5-CD40-9804-9AD9F4472335}"/>
              </a:ext>
            </a:extLst>
          </p:cNvPr>
          <p:cNvGrpSpPr/>
          <p:nvPr/>
        </p:nvGrpSpPr>
        <p:grpSpPr>
          <a:xfrm>
            <a:off x="4632066" y="543926"/>
            <a:ext cx="1738300" cy="713038"/>
            <a:chOff x="4632066" y="543926"/>
            <a:chExt cx="1738300" cy="7130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53F343-054C-C143-AC04-2AD075347F51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3597FD-7C3F-BD49-AC77-8C68C5A06329}"/>
                </a:ext>
              </a:extLst>
            </p:cNvPr>
            <p:cNvSpPr/>
            <p:nvPr/>
          </p:nvSpPr>
          <p:spPr>
            <a:xfrm>
              <a:off x="5065840" y="715779"/>
              <a:ext cx="822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Drugs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462231-8BCA-964F-A3F1-DC98795BF4B0}"/>
              </a:ext>
            </a:extLst>
          </p:cNvPr>
          <p:cNvGrpSpPr/>
          <p:nvPr/>
        </p:nvGrpSpPr>
        <p:grpSpPr>
          <a:xfrm>
            <a:off x="7044776" y="937402"/>
            <a:ext cx="1738300" cy="713038"/>
            <a:chOff x="4632066" y="543926"/>
            <a:chExt cx="1738300" cy="7130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071715-C577-4240-9C9F-622899119FE5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41139-F6E1-DC4F-8018-1FB6163C1E7F}"/>
                </a:ext>
              </a:extLst>
            </p:cNvPr>
            <p:cNvSpPr/>
            <p:nvPr/>
          </p:nvSpPr>
          <p:spPr>
            <a:xfrm>
              <a:off x="4892716" y="715779"/>
              <a:ext cx="12170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Exclusion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C88A3D-FB92-5545-A820-02F3521DA10C}"/>
              </a:ext>
            </a:extLst>
          </p:cNvPr>
          <p:cNvGrpSpPr/>
          <p:nvPr/>
        </p:nvGrpSpPr>
        <p:grpSpPr>
          <a:xfrm>
            <a:off x="4100121" y="1483207"/>
            <a:ext cx="1738300" cy="713038"/>
            <a:chOff x="4632066" y="543926"/>
            <a:chExt cx="1738300" cy="7130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B39FAB-6B02-4745-9136-7D1859A26B8A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7BDACE-DA20-C743-92B3-10E55BE24BAA}"/>
                </a:ext>
              </a:extLst>
            </p:cNvPr>
            <p:cNvSpPr/>
            <p:nvPr/>
          </p:nvSpPr>
          <p:spPr>
            <a:xfrm>
              <a:off x="4955715" y="715779"/>
              <a:ext cx="1091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Violence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6EDA40-34A2-C54B-BAFA-ED76676DCFB1}"/>
              </a:ext>
            </a:extLst>
          </p:cNvPr>
          <p:cNvGrpSpPr/>
          <p:nvPr/>
        </p:nvGrpSpPr>
        <p:grpSpPr>
          <a:xfrm>
            <a:off x="5661278" y="1032989"/>
            <a:ext cx="1738300" cy="713038"/>
            <a:chOff x="4632066" y="543926"/>
            <a:chExt cx="1738300" cy="71303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0AFD343-E272-894E-B312-896919E9AC75}"/>
                </a:ext>
              </a:extLst>
            </p:cNvPr>
            <p:cNvSpPr/>
            <p:nvPr/>
          </p:nvSpPr>
          <p:spPr>
            <a:xfrm>
              <a:off x="4632066" y="543926"/>
              <a:ext cx="1738300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8B12D5-7793-2045-A04F-7AEC87E8DC95}"/>
                </a:ext>
              </a:extLst>
            </p:cNvPr>
            <p:cNvSpPr/>
            <p:nvPr/>
          </p:nvSpPr>
          <p:spPr>
            <a:xfrm>
              <a:off x="4895923" y="715779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Migration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92C67B-28A7-8C4E-B82F-E6165BD89252}"/>
              </a:ext>
            </a:extLst>
          </p:cNvPr>
          <p:cNvGrpSpPr/>
          <p:nvPr/>
        </p:nvGrpSpPr>
        <p:grpSpPr>
          <a:xfrm>
            <a:off x="7068643" y="1465774"/>
            <a:ext cx="2175785" cy="713038"/>
            <a:chOff x="4389315" y="543926"/>
            <a:chExt cx="2175785" cy="71303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98A265-8020-1546-8AA8-B29A66DB2B0F}"/>
                </a:ext>
              </a:extLst>
            </p:cNvPr>
            <p:cNvSpPr/>
            <p:nvPr/>
          </p:nvSpPr>
          <p:spPr>
            <a:xfrm>
              <a:off x="4389315" y="543926"/>
              <a:ext cx="2175785" cy="713038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42000"/>
              </a:schemeClr>
            </a:solidFill>
            <a:ln>
              <a:noFill/>
            </a:ln>
            <a:effectLst>
              <a:reflection blurRad="101600" stA="26000" endPos="20000" dist="12700" dir="5400000" sy="-100000" rotWithShape="0"/>
              <a:softEdge rad="25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4B552A-7CE9-4D49-97FC-91E311A1AC4D}"/>
                </a:ext>
              </a:extLst>
            </p:cNvPr>
            <p:cNvSpPr/>
            <p:nvPr/>
          </p:nvSpPr>
          <p:spPr>
            <a:xfrm>
              <a:off x="4598570" y="715779"/>
              <a:ext cx="18053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Unemployment</a:t>
              </a:r>
              <a:endParaRPr lang="en-GB" dirty="0">
                <a:latin typeface="Helvetica Neue Medium" panose="02000503000000020004" pitchFamily="2" charset="0"/>
                <a:cs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06416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1 5"/>
          <p:cNvSpPr/>
          <p:nvPr/>
        </p:nvSpPr>
        <p:spPr>
          <a:xfrm>
            <a:off x="4788024" y="1278785"/>
            <a:ext cx="3152378" cy="3310249"/>
          </a:xfrm>
          <a:prstGeom prst="irregularSeal1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35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64862" y="2643758"/>
            <a:ext cx="2331473" cy="364746"/>
          </a:xfrm>
        </p:spPr>
        <p:txBody>
          <a:bodyPr/>
          <a:lstStyle/>
          <a:p>
            <a:r>
              <a:rPr lang="en-GB" sz="2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Network</a:t>
            </a:r>
            <a:br>
              <a:rPr lang="en-GB" sz="2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2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empowers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8" y="843558"/>
            <a:ext cx="3384376" cy="39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538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36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9143999" cy="5142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85899" y="3262753"/>
            <a:ext cx="3000901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“A UNIVERSAL NETWORK OF SERVICE”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F7705-D50D-C643-84D1-0297BC8174BB}"/>
              </a:ext>
            </a:extLst>
          </p:cNvPr>
          <p:cNvSpPr/>
          <p:nvPr/>
        </p:nvSpPr>
        <p:spPr>
          <a:xfrm>
            <a:off x="571227" y="679131"/>
            <a:ext cx="40119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7030A0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Human network </a:t>
            </a:r>
          </a:p>
          <a:p>
            <a:r>
              <a:rPr lang="en-US" sz="1700" dirty="0">
                <a:solidFill>
                  <a:srgbClr val="5D6A7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in the field, joining efforts, inspiring face to face, disseminating information and practical resources.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6EB79-F4FC-2641-9448-0D4BA00EA698}"/>
              </a:ext>
            </a:extLst>
          </p:cNvPr>
          <p:cNvSpPr/>
          <p:nvPr/>
        </p:nvSpPr>
        <p:spPr>
          <a:xfrm>
            <a:off x="4850780" y="679131"/>
            <a:ext cx="429322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7030A0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Virtual network</a:t>
            </a:r>
            <a:br>
              <a:rPr lang="en-US" sz="1700" dirty="0">
                <a:solidFill>
                  <a:srgbClr val="5D6A7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1700" dirty="0">
                <a:solidFill>
                  <a:srgbClr val="5D6A7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sharing stories of success, exchanging experiences, asking for support or resources, and inspiring people with their ideas. </a:t>
            </a:r>
            <a:endParaRPr lang="en-US" sz="1700" dirty="0">
              <a:solidFill>
                <a:srgbClr val="5D6A72"/>
              </a:solidFill>
              <a:effectLst/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4" name="Picture 13" descr="Screen Shot 2014-11-10 at 15.15.08.png">
            <a:extLst>
              <a:ext uri="{FF2B5EF4-FFF2-40B4-BE49-F238E27FC236}">
                <a16:creationId xmlns:a16="http://schemas.microsoft.com/office/drawing/2014/main" id="{CF746C8B-3461-374B-A66C-DF3ACD86C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757" y="2238359"/>
            <a:ext cx="7334828" cy="204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92285-39ED-9C44-984C-344DA6EDB4C3}"/>
              </a:ext>
            </a:extLst>
          </p:cNvPr>
          <p:cNvSpPr/>
          <p:nvPr/>
        </p:nvSpPr>
        <p:spPr>
          <a:xfrm>
            <a:off x="141591" y="4515240"/>
            <a:ext cx="897024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Many small teams – of Scouts and non-scouts- integrate a worldwide network.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C3F109-6144-F345-B26C-11D13C886D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9" y="2213232"/>
            <a:ext cx="1832871" cy="21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0648" y="0"/>
            <a:ext cx="11220555" cy="51723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041" y="-20538"/>
            <a:ext cx="6293559" cy="4803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800449"/>
            <a:ext cx="576064" cy="135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16866"/>
            <a:ext cx="659162" cy="1612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07065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E40298-AFD8-024C-9E0F-33AECE59C186}"/>
              </a:ext>
            </a:extLst>
          </p:cNvPr>
          <p:cNvGrpSpPr/>
          <p:nvPr/>
        </p:nvGrpSpPr>
        <p:grpSpPr>
          <a:xfrm>
            <a:off x="-1260648" y="-20538"/>
            <a:ext cx="11233248" cy="5192889"/>
            <a:chOff x="-1260648" y="-20538"/>
            <a:chExt cx="11233248" cy="519288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60648" y="0"/>
              <a:ext cx="11220555" cy="51723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9041" y="-20538"/>
              <a:ext cx="6293559" cy="480377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800449"/>
            <a:ext cx="576064" cy="135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716866"/>
            <a:ext cx="659162" cy="1612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98CA4-8AFC-E34B-8FA0-55CCFF07BF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155" y="256963"/>
            <a:ext cx="290509" cy="685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97F8B-BED6-9844-B71E-7AA813BD45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310" y="1322148"/>
            <a:ext cx="388778" cy="9512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98140-C6E8-BF4F-BA62-CB96E452A4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841" y="1217260"/>
            <a:ext cx="447755" cy="1056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1F162-0A93-1947-A322-F63DBEB15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744" y="517978"/>
            <a:ext cx="346756" cy="8484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05171-E915-C34D-A950-2928387D4C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750" y="2515590"/>
            <a:ext cx="346756" cy="8484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890A4D-C0B5-B045-861D-DFCDC74222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220" y="3397752"/>
            <a:ext cx="447755" cy="1056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44425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/>
          <p:cNvSpPr/>
          <p:nvPr/>
        </p:nvSpPr>
        <p:spPr>
          <a:xfrm>
            <a:off x="971600" y="987575"/>
            <a:ext cx="7056784" cy="3432882"/>
          </a:xfrm>
          <a:prstGeom prst="cloud">
            <a:avLst/>
          </a:prstGeom>
          <a:solidFill>
            <a:schemeClr val="accent1">
              <a:lumMod val="75000"/>
              <a:alpha val="58000"/>
            </a:schemeClr>
          </a:solidFill>
          <a:ln>
            <a:noFill/>
          </a:ln>
          <a:effectLst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39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2235346"/>
            <a:ext cx="576064" cy="1358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151763"/>
            <a:ext cx="659162" cy="1612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911" y="1157989"/>
            <a:ext cx="237117" cy="559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112" y="3363838"/>
            <a:ext cx="240248" cy="566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2272230"/>
            <a:ext cx="265191" cy="6488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1151763"/>
            <a:ext cx="314241" cy="768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2802714"/>
            <a:ext cx="234531" cy="5738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1717275"/>
            <a:ext cx="288032" cy="67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735796" y="3435248"/>
            <a:ext cx="3672408" cy="648072"/>
          </a:xfrm>
          <a:prstGeom prst="rect">
            <a:avLst/>
          </a:prstGeom>
        </p:spPr>
        <p:txBody>
          <a:bodyPr lIns="0" tIns="46800" rIns="0" bIns="46800" anchor="t" anchorCtr="0"/>
          <a:lstStyle/>
          <a:p>
            <a:r>
              <a:rPr lang="en-GB" sz="1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Scouts </a:t>
            </a:r>
            <a:br>
              <a:rPr lang="en-GB" sz="1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1800" b="0" dirty="0">
                <a:solidFill>
                  <a:schemeClr val="bg1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Global Network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5960" y="4214426"/>
            <a:ext cx="16128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www.scout.org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7238" y="3862902"/>
            <a:ext cx="10695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facebook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517" y="3862902"/>
            <a:ext cx="12602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What's app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15428" y="4284819"/>
            <a:ext cx="78739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twitter</a:t>
            </a:r>
          </a:p>
        </p:txBody>
      </p:sp>
      <p:cxnSp>
        <p:nvCxnSpPr>
          <p:cNvPr id="3" name="Straight Connector 2"/>
          <p:cNvCxnSpPr>
            <a:stCxn id="7" idx="2"/>
            <a:endCxn id="9" idx="0"/>
          </p:cNvCxnSpPr>
          <p:nvPr/>
        </p:nvCxnSpPr>
        <p:spPr>
          <a:xfrm>
            <a:off x="1770470" y="1717275"/>
            <a:ext cx="413846" cy="554955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8" idx="1"/>
            <a:endCxn id="7" idx="3"/>
          </p:cNvCxnSpPr>
          <p:nvPr/>
        </p:nvCxnSpPr>
        <p:spPr>
          <a:xfrm flipH="1" flipV="1">
            <a:off x="1889028" y="1437632"/>
            <a:ext cx="2682972" cy="520522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1"/>
            <a:endCxn id="17" idx="3"/>
          </p:cNvCxnSpPr>
          <p:nvPr/>
        </p:nvCxnSpPr>
        <p:spPr>
          <a:xfrm flipH="1">
            <a:off x="3563888" y="1958154"/>
            <a:ext cx="1008112" cy="956572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9" idx="3"/>
          </p:cNvCxnSpPr>
          <p:nvPr/>
        </p:nvCxnSpPr>
        <p:spPr>
          <a:xfrm flipH="1" flipV="1">
            <a:off x="2316911" y="2596653"/>
            <a:ext cx="670913" cy="318073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8" idx="3"/>
            <a:endCxn id="14" idx="1"/>
          </p:cNvCxnSpPr>
          <p:nvPr/>
        </p:nvCxnSpPr>
        <p:spPr>
          <a:xfrm>
            <a:off x="5231162" y="1958154"/>
            <a:ext cx="564974" cy="98811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1"/>
            <a:endCxn id="18" idx="2"/>
          </p:cNvCxnSpPr>
          <p:nvPr/>
        </p:nvCxnSpPr>
        <p:spPr>
          <a:xfrm flipH="1" flipV="1">
            <a:off x="4901581" y="2764544"/>
            <a:ext cx="1038571" cy="325085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0"/>
          </p:cNvCxnSpPr>
          <p:nvPr/>
        </p:nvCxnSpPr>
        <p:spPr>
          <a:xfrm flipV="1">
            <a:off x="5940152" y="1563639"/>
            <a:ext cx="613048" cy="153636"/>
          </a:xfrm>
          <a:prstGeom prst="line">
            <a:avLst/>
          </a:prstGeom>
          <a:ln w="222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0" idx="2"/>
            <a:endCxn id="8" idx="0"/>
          </p:cNvCxnSpPr>
          <p:nvPr/>
        </p:nvCxnSpPr>
        <p:spPr>
          <a:xfrm>
            <a:off x="6710321" y="1920621"/>
            <a:ext cx="113915" cy="1443217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1" idx="3"/>
            <a:endCxn id="8" idx="1"/>
          </p:cNvCxnSpPr>
          <p:nvPr/>
        </p:nvCxnSpPr>
        <p:spPr>
          <a:xfrm>
            <a:off x="6174683" y="3089629"/>
            <a:ext cx="529429" cy="557545"/>
          </a:xfrm>
          <a:prstGeom prst="line">
            <a:avLst/>
          </a:prstGeom>
          <a:ln w="222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4" idx="3"/>
          </p:cNvCxnSpPr>
          <p:nvPr/>
        </p:nvCxnSpPr>
        <p:spPr>
          <a:xfrm>
            <a:off x="6084168" y="2056965"/>
            <a:ext cx="740068" cy="1306873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0"/>
            <a:endCxn id="7" idx="3"/>
          </p:cNvCxnSpPr>
          <p:nvPr/>
        </p:nvCxnSpPr>
        <p:spPr>
          <a:xfrm flipH="1" flipV="1">
            <a:off x="1889028" y="1437632"/>
            <a:ext cx="1386828" cy="797714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17" idx="3"/>
          </p:cNvCxnSpPr>
          <p:nvPr/>
        </p:nvCxnSpPr>
        <p:spPr>
          <a:xfrm flipH="1" flipV="1">
            <a:off x="3563888" y="2914726"/>
            <a:ext cx="3140224" cy="750790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1" idx="0"/>
            <a:endCxn id="14" idx="2"/>
          </p:cNvCxnSpPr>
          <p:nvPr/>
        </p:nvCxnSpPr>
        <p:spPr>
          <a:xfrm flipH="1" flipV="1">
            <a:off x="5940152" y="2396655"/>
            <a:ext cx="117266" cy="406059"/>
          </a:xfrm>
          <a:prstGeom prst="line">
            <a:avLst/>
          </a:prstGeom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8842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0935C-5144-1944-B652-5F069BDEEF26}"/>
              </a:ext>
            </a:extLst>
          </p:cNvPr>
          <p:cNvSpPr/>
          <p:nvPr/>
        </p:nvSpPr>
        <p:spPr>
          <a:xfrm>
            <a:off x="190005" y="524501"/>
            <a:ext cx="1817700" cy="1900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45CE797-2B69-0D45-97C8-8FAB524B4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584254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77FD443-9786-9B45-BDBF-FC62E540B739}"/>
              </a:ext>
            </a:extLst>
          </p:cNvPr>
          <p:cNvSpPr txBox="1"/>
          <p:nvPr/>
        </p:nvSpPr>
        <p:spPr>
          <a:xfrm>
            <a:off x="1295659" y="2319715"/>
            <a:ext cx="2327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Provide an educational and engaging experience to young people</a:t>
            </a: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40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9143999" cy="51423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01600" stA="26000" endPos="20000" dist="12700" dir="5400000" sy="-100000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09208" y="2268534"/>
            <a:ext cx="3634792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2800" b="0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“Ana and Omar </a:t>
            </a:r>
          </a:p>
          <a:p>
            <a:r>
              <a:rPr lang="en-US" sz="2800" b="0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are </a:t>
            </a:r>
            <a:r>
              <a:rPr lang="en-US" sz="2800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the main actors and drivers </a:t>
            </a:r>
            <a:r>
              <a:rPr lang="en-US" sz="2800" b="0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of Peace…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F1292-B973-7748-88DE-F3716D9A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5" y="-1119"/>
            <a:ext cx="5173579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24970-476C-BF45-B633-2655755F58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571" y="1481069"/>
            <a:ext cx="1805128" cy="2132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6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71800" y="1419622"/>
            <a:ext cx="3240360" cy="1872208"/>
          </a:xfrm>
          <a:prstGeom prst="cloud">
            <a:avLst/>
          </a:prstGeom>
          <a:solidFill>
            <a:schemeClr val="tx2">
              <a:alpha val="58000"/>
            </a:schemeClr>
          </a:solidFill>
          <a:ln>
            <a:noFill/>
          </a:ln>
          <a:effectLst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41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1858" y="1766724"/>
            <a:ext cx="1656184" cy="648072"/>
          </a:xfrm>
          <a:prstGeom prst="rect">
            <a:avLst/>
          </a:prstGeom>
        </p:spPr>
        <p:txBody>
          <a:bodyPr lIns="0" tIns="46800" rIns="0" bIns="46800" anchor="t"/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GB" sz="2400" dirty="0">
                <a:solidFill>
                  <a:schemeClr val="bg1"/>
                </a:solidFill>
              </a:rPr>
              <a:t>Scouts Global Network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44202" y="2855367"/>
            <a:ext cx="2347339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Inclusive for</a:t>
            </a:r>
          </a:p>
          <a:p>
            <a:r>
              <a:rPr lang="en-GB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local community members</a:t>
            </a:r>
            <a:endParaRPr lang="en-GB" sz="1050" b="0" dirty="0">
              <a:solidFill>
                <a:schemeClr val="tx1">
                  <a:lumMod val="65000"/>
                  <a:lumOff val="3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439" y="3051462"/>
            <a:ext cx="1800903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Starts at </a:t>
            </a:r>
          </a:p>
          <a:p>
            <a:r>
              <a:rPr lang="en-GB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local level</a:t>
            </a:r>
            <a:endParaRPr lang="en-GB" sz="1050" b="0" dirty="0">
              <a:solidFill>
                <a:schemeClr val="tx1">
                  <a:lumMod val="65000"/>
                  <a:lumOff val="3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2645" y="1941464"/>
            <a:ext cx="2531063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Human network </a:t>
            </a:r>
            <a:r>
              <a:rPr 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connected</a:t>
            </a:r>
          </a:p>
          <a:p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online</a:t>
            </a:r>
            <a:endParaRPr lang="en-GB" sz="1050" b="0" dirty="0">
              <a:solidFill>
                <a:schemeClr val="tx1">
                  <a:lumMod val="65000"/>
                  <a:lumOff val="3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766366" y="1941464"/>
            <a:ext cx="2305626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With international </a:t>
            </a:r>
            <a:r>
              <a:rPr lang="en-GB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collaboration</a:t>
            </a:r>
            <a:endParaRPr lang="en-GB" sz="1050" b="0" dirty="0">
              <a:solidFill>
                <a:schemeClr val="tx1">
                  <a:lumMod val="50000"/>
                  <a:lumOff val="5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58992" y="3559725"/>
            <a:ext cx="2807700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Unites Scouts </a:t>
            </a:r>
          </a:p>
          <a:p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common purpose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26262" y="3476057"/>
            <a:ext cx="2025074" cy="648072"/>
          </a:xfrm>
          <a:prstGeom prst="rect">
            <a:avLst/>
          </a:prstGeom>
        </p:spPr>
        <p:txBody>
          <a:bodyPr lIns="0" tIns="46800" rIns="0" bIns="46800" anchor="t" anchorCtr="0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600" b="1" kern="1200" cap="none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NSOs tailor </a:t>
            </a:r>
          </a:p>
          <a:p>
            <a:r>
              <a:rPr lang="en-US" sz="1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own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758" y="647239"/>
            <a:ext cx="686083" cy="1618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667" y="652719"/>
            <a:ext cx="659162" cy="1612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202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4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9582"/>
            <a:ext cx="9144000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5359" y="4537452"/>
            <a:ext cx="16128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www.scout.org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DB024-40BE-9E4E-BEC7-9CA65A5B9C5A}"/>
              </a:ext>
            </a:extLst>
          </p:cNvPr>
          <p:cNvSpPr txBox="1"/>
          <p:nvPr/>
        </p:nvSpPr>
        <p:spPr>
          <a:xfrm>
            <a:off x="395536" y="1188789"/>
            <a:ext cx="70816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Messengers of Peace Ambassadors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03E43-F820-6A4B-8803-9FA6696B4EA5}"/>
              </a:ext>
            </a:extLst>
          </p:cNvPr>
          <p:cNvSpPr txBox="1"/>
          <p:nvPr/>
        </p:nvSpPr>
        <p:spPr>
          <a:xfrm>
            <a:off x="395536" y="816917"/>
            <a:ext cx="69983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  <a:hlinkClick r:id="rId3"/>
              </a:rPr>
              <a:t>scout.org/messengersofpeace</a:t>
            </a:r>
            <a:endParaRPr lang="en-GB" sz="2400" dirty="0">
              <a:solidFill>
                <a:schemeClr val="tx2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9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07654"/>
            <a:ext cx="9144001" cy="288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5359" y="4537452"/>
            <a:ext cx="161287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www.scout.org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14A37-CF3F-974A-9FA8-19E8F80005D9}"/>
              </a:ext>
            </a:extLst>
          </p:cNvPr>
          <p:cNvSpPr txBox="1"/>
          <p:nvPr/>
        </p:nvSpPr>
        <p:spPr>
          <a:xfrm>
            <a:off x="395536" y="1188789"/>
            <a:ext cx="70816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Messengers of Peace Ambassadors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C0E17-93D7-D146-BF09-B9D56483CE94}"/>
              </a:ext>
            </a:extLst>
          </p:cNvPr>
          <p:cNvSpPr txBox="1"/>
          <p:nvPr/>
        </p:nvSpPr>
        <p:spPr>
          <a:xfrm>
            <a:off x="395536" y="816917"/>
            <a:ext cx="69983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  <a:hlinkClick r:id="rId3"/>
              </a:rPr>
              <a:t>scout.org/messengersofpeace</a:t>
            </a:r>
            <a:endParaRPr lang="en-GB" sz="2400" dirty="0">
              <a:solidFill>
                <a:schemeClr val="tx2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24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44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8" y="843558"/>
            <a:ext cx="3384376" cy="399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728174"/>
            <a:ext cx="1512168" cy="483684"/>
          </a:xfrm>
        </p:spPr>
        <p:txBody>
          <a:bodyPr anchor="ctr"/>
          <a:lstStyle/>
          <a:p>
            <a:r>
              <a:rPr lang="en-GB" sz="3200" b="1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Ana</a:t>
            </a:r>
            <a:endParaRPr lang="en-GB" b="1" dirty="0">
              <a:solidFill>
                <a:schemeClr val="tx2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68080" y="3213106"/>
            <a:ext cx="1872208" cy="5150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Omar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FE6123-8C82-D441-8058-06BA0A7727ED}"/>
              </a:ext>
            </a:extLst>
          </p:cNvPr>
          <p:cNvSpPr txBox="1">
            <a:spLocks/>
          </p:cNvSpPr>
          <p:nvPr/>
        </p:nvSpPr>
        <p:spPr>
          <a:xfrm>
            <a:off x="4838700" y="2211710"/>
            <a:ext cx="3672408" cy="51506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3200" b="1" kern="1200" baseline="0">
                <a:solidFill>
                  <a:schemeClr val="tx2"/>
                </a:solidFill>
                <a:effectLst/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Contact the Global Network for support…</a:t>
            </a:r>
          </a:p>
        </p:txBody>
      </p:sp>
    </p:spTree>
    <p:extLst>
      <p:ext uri="{BB962C8B-B14F-4D97-AF65-F5344CB8AC3E}">
        <p14:creationId xmlns:p14="http://schemas.microsoft.com/office/powerpoint/2010/main" val="21478672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842963"/>
            <a:ext cx="8686800" cy="4063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04AAC-B350-CB4B-8F37-0447A295F613}"/>
              </a:ext>
            </a:extLst>
          </p:cNvPr>
          <p:cNvSpPr txBox="1"/>
          <p:nvPr/>
        </p:nvSpPr>
        <p:spPr>
          <a:xfrm>
            <a:off x="266700" y="319237"/>
            <a:ext cx="5558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  <a:hlinkClick r:id="rId4"/>
              </a:rPr>
              <a:t>scout.org/donate</a:t>
            </a:r>
            <a:endParaRPr lang="en-GB" sz="2400" dirty="0">
              <a:solidFill>
                <a:schemeClr val="tx2"/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4216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Title 21"/>
          <p:cNvSpPr txBox="1">
            <a:spLocks/>
          </p:cNvSpPr>
          <p:nvPr/>
        </p:nvSpPr>
        <p:spPr>
          <a:xfrm>
            <a:off x="0" y="3349598"/>
            <a:ext cx="9144000" cy="10541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3200" b="0" dirty="0">
                <a:solidFill>
                  <a:srgbClr val="595959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PLANING OUR IMPACT</a:t>
            </a:r>
          </a:p>
        </p:txBody>
      </p:sp>
      <p:pic>
        <p:nvPicPr>
          <p:cNvPr id="11" name="Picture 10" descr="MOP_LOGO_EN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459" y="818001"/>
            <a:ext cx="2499741" cy="2186634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3052136" y="3154814"/>
            <a:ext cx="3014134" cy="0"/>
          </a:xfrm>
          <a:prstGeom prst="line">
            <a:avLst/>
          </a:prstGeom>
          <a:ln>
            <a:solidFill>
              <a:srgbClr val="6018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47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7544" y="374748"/>
            <a:ext cx="4176464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We want to demonstrate our impact!!!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9C08DEA-62D3-604B-B51C-EB126E797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046357"/>
              </p:ext>
            </p:extLst>
          </p:nvPr>
        </p:nvGraphicFramePr>
        <p:xfrm>
          <a:off x="1688935" y="1286787"/>
          <a:ext cx="5910145" cy="2542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CEF9D11-0367-8347-918E-D11C38DAAE42}"/>
              </a:ext>
            </a:extLst>
          </p:cNvPr>
          <p:cNvSpPr txBox="1">
            <a:spLocks/>
          </p:cNvSpPr>
          <p:nvPr/>
        </p:nvSpPr>
        <p:spPr>
          <a:xfrm>
            <a:off x="2776655" y="3905203"/>
            <a:ext cx="5910145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algn="r"/>
            <a:r>
              <a:rPr lang="en-US" dirty="0">
                <a:solidFill>
                  <a:srgbClr val="7030A0"/>
                </a:solidFill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…so we need to Monitor and Evaluate our actions and projects</a:t>
            </a:r>
          </a:p>
        </p:txBody>
      </p:sp>
    </p:spTree>
    <p:extLst>
      <p:ext uri="{BB962C8B-B14F-4D97-AF65-F5344CB8AC3E}">
        <p14:creationId xmlns:p14="http://schemas.microsoft.com/office/powerpoint/2010/main" val="2547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86200" y="4932828"/>
            <a:ext cx="1905000" cy="209552"/>
          </a:xfrm>
        </p:spPr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33950"/>
            <a:ext cx="2133600" cy="208430"/>
          </a:xfrm>
        </p:spPr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48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1560" y="483518"/>
            <a:ext cx="2422513" cy="557400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defPPr>
              <a:defRPr lang="en-US"/>
            </a:defPPr>
            <a:lvl1pPr defTabSz="914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baseline="0">
                <a:solidFill>
                  <a:srgbClr val="7030A0"/>
                </a:solidFill>
                <a:effectLst/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defRPr>
            </a:lvl1pPr>
          </a:lstStyle>
          <a:p>
            <a:r>
              <a:rPr lang="en-US" dirty="0"/>
              <a:t>Monitoring And Evaluating Our Impact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B27938-5C3F-584A-98B5-DF2B5B56CB0F}"/>
              </a:ext>
            </a:extLst>
          </p:cNvPr>
          <p:cNvSpPr txBox="1">
            <a:spLocks/>
          </p:cNvSpPr>
          <p:nvPr/>
        </p:nvSpPr>
        <p:spPr>
          <a:xfrm>
            <a:off x="2801105" y="932148"/>
            <a:ext cx="6350778" cy="4192043"/>
          </a:xfrm>
          <a:prstGeom prst="rect">
            <a:avLst/>
          </a:prstGeom>
        </p:spPr>
        <p:txBody>
          <a:bodyPr wrap="square" lIns="0" tIns="46800" rIns="0" bIns="4680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/>
                <a:ea typeface="+mj-ea"/>
                <a:cs typeface="Calibri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Are people more aware about Peace Culture or SDG’s?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What SDG’s are we contributing 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How many MoP Badges have been presented?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How many Ambassadors do we have?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How many partners are contributing with Scouts initiatives?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How many promotional activities are carried 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Helvetica Neue Medium" panose="02000503000000020004" pitchFamily="2" charset="0"/>
                <a:ea typeface="Avenir Book" charset="0"/>
                <a:cs typeface="Helvetica Neue Medium" panose="02000503000000020004" pitchFamily="2" charset="0"/>
              </a:rPr>
              <a:t>How many people are we inspiring with our stories?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Helvetica Neue Medium" panose="02000503000000020004" pitchFamily="2" charset="0"/>
              <a:ea typeface="Avenir Book" charset="0"/>
              <a:cs typeface="Helvetica Neue Medium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>
              <a:latin typeface="Helvetica Neue Medium" panose="02000503000000020004" pitchFamily="2" charset="0"/>
              <a:ea typeface="Avenir Book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© World Scout Bureau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>
                <a:latin typeface="Helvetica Neue Medium" panose="02000503000000020004" pitchFamily="2" charset="0"/>
                <a:cs typeface="Helvetica Neue Medium" panose="02000503000000020004" pitchFamily="2" charset="0"/>
              </a:rPr>
              <a:pPr/>
              <a:t>5</a:t>
            </a:fld>
            <a:endParaRPr lang="en-US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55CD4EC-0F8E-A04B-AC33-6FD756CB7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43199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3DDE22-95D9-AF48-911E-C99269CE517F}"/>
              </a:ext>
            </a:extLst>
          </p:cNvPr>
          <p:cNvSpPr txBox="1"/>
          <p:nvPr/>
        </p:nvSpPr>
        <p:spPr>
          <a:xfrm>
            <a:off x="1093305" y="2319715"/>
            <a:ext cx="2792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Inspire and support local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Amplify social impact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Provide an international experience.</a:t>
            </a:r>
          </a:p>
        </p:txBody>
      </p:sp>
    </p:spTree>
    <p:extLst>
      <p:ext uri="{BB962C8B-B14F-4D97-AF65-F5344CB8AC3E}">
        <p14:creationId xmlns:p14="http://schemas.microsoft.com/office/powerpoint/2010/main" val="1857537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7855E6-9672-074E-A75B-03B98F7BE082}"/>
              </a:ext>
            </a:extLst>
          </p:cNvPr>
          <p:cNvSpPr/>
          <p:nvPr/>
        </p:nvSpPr>
        <p:spPr>
          <a:xfrm>
            <a:off x="190005" y="524501"/>
            <a:ext cx="1817700" cy="1900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World Scout Bureau Inc.</a:t>
            </a:r>
          </a:p>
        </p:txBody>
      </p: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807DCF-7354-C540-AC39-0802F9DB6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165211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0F7F694-0F5E-DD48-A56F-52C2A47DE8BA}"/>
              </a:ext>
            </a:extLst>
          </p:cNvPr>
          <p:cNvSpPr txBox="1"/>
          <p:nvPr/>
        </p:nvSpPr>
        <p:spPr>
          <a:xfrm>
            <a:off x="1295659" y="2319715"/>
            <a:ext cx="2590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Support community development actions, </a:t>
            </a:r>
          </a:p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and </a:t>
            </a:r>
          </a:p>
          <a:p>
            <a:r>
              <a:rPr lang="en-GB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NSO/NSA capacity development.</a:t>
            </a:r>
          </a:p>
        </p:txBody>
      </p:sp>
    </p:spTree>
    <p:extLst>
      <p:ext uri="{BB962C8B-B14F-4D97-AF65-F5344CB8AC3E}">
        <p14:creationId xmlns:p14="http://schemas.microsoft.com/office/powerpoint/2010/main" val="31084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7855E6-9672-074E-A75B-03B98F7BE082}"/>
              </a:ext>
            </a:extLst>
          </p:cNvPr>
          <p:cNvSpPr/>
          <p:nvPr/>
        </p:nvSpPr>
        <p:spPr>
          <a:xfrm>
            <a:off x="190005" y="524501"/>
            <a:ext cx="1817700" cy="1900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World Scout Bureau Inc.</a:t>
            </a:r>
          </a:p>
        </p:txBody>
      </p: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807DCF-7354-C540-AC39-0802F9DB6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326429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102F7A7-D6C5-4C4D-ABB0-C06DB53FA1EC}"/>
              </a:ext>
            </a:extLst>
          </p:cNvPr>
          <p:cNvSpPr txBox="1"/>
          <p:nvPr/>
        </p:nvSpPr>
        <p:spPr>
          <a:xfrm>
            <a:off x="1295659" y="2319715"/>
            <a:ext cx="23279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3</a:t>
            </a:r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 MoP 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5763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7855E6-9672-074E-A75B-03B98F7BE082}"/>
              </a:ext>
            </a:extLst>
          </p:cNvPr>
          <p:cNvSpPr/>
          <p:nvPr/>
        </p:nvSpPr>
        <p:spPr>
          <a:xfrm>
            <a:off x="190005" y="524501"/>
            <a:ext cx="1817700" cy="1900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Helvetica Neue Medium" panose="02000503000000020004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World Scout Bureau Inc.</a:t>
            </a:r>
          </a:p>
        </p:txBody>
      </p:sp>
      <p:sp>
        <p:nvSpPr>
          <p:cNvPr id="13" name="Title 21"/>
          <p:cNvSpPr txBox="1">
            <a:spLocks/>
          </p:cNvSpPr>
          <p:nvPr/>
        </p:nvSpPr>
        <p:spPr>
          <a:xfrm>
            <a:off x="4470400" y="3525282"/>
            <a:ext cx="4038600" cy="1270000"/>
          </a:xfrm>
          <a:prstGeom prst="rect">
            <a:avLst/>
          </a:prstGeom>
        </p:spPr>
        <p:txBody>
          <a:bodyPr vert="horz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 kumimoji="0" lang="fr-CH" sz="3600" b="1" i="0" u="none" strike="noStrike" kern="1200" cap="none" spc="0" normalizeH="0" baseline="0" noProof="0">
                <a:ln>
                  <a:noFill/>
                </a:ln>
                <a:solidFill>
                  <a:srgbClr val="009D4E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sz="800" b="0" dirty="0">
              <a:solidFill>
                <a:schemeClr val="accent3">
                  <a:lumMod val="50000"/>
                </a:schemeClr>
              </a:solidFill>
              <a:latin typeface="Helvetica Neue Medium" panose="02000503000000020004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5807DCF-7354-C540-AC39-0802F9DB6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280493"/>
              </p:ext>
            </p:extLst>
          </p:nvPr>
        </p:nvGraphicFramePr>
        <p:xfrm>
          <a:off x="3878870" y="699342"/>
          <a:ext cx="3774531" cy="376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102F7A7-D6C5-4C4D-ABB0-C06DB53FA1EC}"/>
              </a:ext>
            </a:extLst>
          </p:cNvPr>
          <p:cNvSpPr txBox="1"/>
          <p:nvPr/>
        </p:nvSpPr>
        <p:spPr>
          <a:xfrm>
            <a:off x="1043608" y="987574"/>
            <a:ext cx="3589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31A7EA"/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Let’s get hands on with</a:t>
            </a:r>
            <a:endParaRPr lang="en-GB" dirty="0">
              <a:solidFill>
                <a:schemeClr val="bg1">
                  <a:lumMod val="65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2A45-47BF-984A-A12C-FE3DF6400CA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86200" y="4932829"/>
            <a:ext cx="1905000" cy="209552"/>
          </a:xfrm>
        </p:spPr>
        <p:txBody>
          <a:bodyPr/>
          <a:lstStyle/>
          <a:p>
            <a:r>
              <a:rPr lang="en-US"/>
              <a:t>© World Scout Bureau Inc.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243" y="1229428"/>
            <a:ext cx="6961694" cy="2428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595EF-2094-B640-95C7-FF246496CC9E}"/>
              </a:ext>
            </a:extLst>
          </p:cNvPr>
          <p:cNvSpPr txBox="1"/>
          <p:nvPr/>
        </p:nvSpPr>
        <p:spPr>
          <a:xfrm>
            <a:off x="395536" y="48351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Messengers of Peace is part of the…  </a:t>
            </a:r>
            <a:endParaRPr lang="en-GB" sz="1050" b="1" dirty="0">
              <a:solidFill>
                <a:schemeClr val="bg1">
                  <a:lumMod val="5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76DEB-1D84-0948-AE0E-F44DC98BD7EC}"/>
              </a:ext>
            </a:extLst>
          </p:cNvPr>
          <p:cNvSpPr txBox="1"/>
          <p:nvPr/>
        </p:nvSpPr>
        <p:spPr>
          <a:xfrm>
            <a:off x="4427984" y="3867894"/>
            <a:ext cx="4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… contributing in the achievement of the Sustainable Development Goals </a:t>
            </a:r>
            <a:endParaRPr lang="en-GB" sz="1000" b="1" dirty="0">
              <a:solidFill>
                <a:schemeClr val="bg1">
                  <a:lumMod val="50000"/>
                </a:schemeClr>
              </a:solidFill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Studio">
  <a:themeElements>
    <a:clrScheme name="Custom WOSM">
      <a:dk1>
        <a:sysClr val="windowText" lastClr="000000"/>
      </a:dk1>
      <a:lt1>
        <a:sysClr val="window" lastClr="FFFFFF"/>
      </a:lt1>
      <a:dk2>
        <a:srgbClr val="622599"/>
      </a:dk2>
      <a:lt2>
        <a:srgbClr val="D4D4D6"/>
      </a:lt2>
      <a:accent1>
        <a:srgbClr val="0054A0"/>
      </a:accent1>
      <a:accent2>
        <a:srgbClr val="AABA0A"/>
      </a:accent2>
      <a:accent3>
        <a:srgbClr val="DD7500"/>
      </a:accent3>
      <a:accent4>
        <a:srgbClr val="E23D28"/>
      </a:accent4>
      <a:accent5>
        <a:srgbClr val="3D8E33"/>
      </a:accent5>
      <a:accent6>
        <a:srgbClr val="ED0D86"/>
      </a:accent6>
      <a:hlink>
        <a:srgbClr val="00A5E3"/>
      </a:hlink>
      <a:folHlink>
        <a:srgbClr val="9EA2A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4548</TotalTime>
  <Words>1013</Words>
  <Application>Microsoft Macintosh PowerPoint</Application>
  <PresentationFormat>On-screen Show (16:9)</PresentationFormat>
  <Paragraphs>314</Paragraphs>
  <Slides>49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ヒラギノ角ゴ Pro W3</vt:lpstr>
      <vt:lpstr>Arial</vt:lpstr>
      <vt:lpstr>Avenir Book</vt:lpstr>
      <vt:lpstr>Avenir Medium</vt:lpstr>
      <vt:lpstr>Calibri</vt:lpstr>
      <vt:lpstr>Helvetica Neue</vt:lpstr>
      <vt:lpstr>Helvetica Neue Medium</vt:lpstr>
      <vt:lpstr>Verdana</vt:lpstr>
      <vt:lpstr>Wingdings</vt:lpstr>
      <vt:lpstr>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your Messengers of Peace Badge</vt:lpstr>
      <vt:lpstr>PowerPoint Presentation</vt:lpstr>
      <vt:lpstr>PowerPoint Presentation</vt:lpstr>
      <vt:lpstr>PowerPoint Presentation</vt:lpstr>
      <vt:lpstr>Hands on Booklet  “How to Become a Messenger of Peace” </vt:lpstr>
      <vt:lpstr>Guidelines for National Scout Organizations and Programme Developers</vt:lpstr>
      <vt:lpstr>PowerPoint Presentation</vt:lpstr>
      <vt:lpstr>PowerPoint Presentation</vt:lpstr>
      <vt:lpstr>PowerPoint Presentation</vt:lpstr>
      <vt:lpstr>Ana</vt:lpstr>
      <vt:lpstr>PowerPoint Presentation</vt:lpstr>
      <vt:lpstr>Ana</vt:lpstr>
      <vt:lpstr>PowerPoint Presentation</vt:lpstr>
      <vt:lpstr>Positive Impact</vt:lpstr>
      <vt:lpstr>Network empowers </vt:lpstr>
      <vt:lpstr>PowerPoint Presentation</vt:lpstr>
      <vt:lpstr>PowerPoint Presentation</vt:lpstr>
      <vt:lpstr>PowerPoint Presentation</vt:lpstr>
      <vt:lpstr>Scouts  Global Network</vt:lpstr>
      <vt:lpstr>PowerPoint Presentation</vt:lpstr>
      <vt:lpstr>Scouts Global Network</vt:lpstr>
      <vt:lpstr>PowerPoint Presentation</vt:lpstr>
      <vt:lpstr>PowerPoint Presentation</vt:lpstr>
      <vt:lpstr>Ana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World Scout Bureau</Company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Victor Ortega</dc:creator>
  <cp:keywords>PPT, MoP, WOSM</cp:keywords>
  <dc:description/>
  <cp:lastModifiedBy>Isabelle Dufresne-Lienert</cp:lastModifiedBy>
  <cp:revision>352</cp:revision>
  <dcterms:created xsi:type="dcterms:W3CDTF">2012-11-29T16:50:17Z</dcterms:created>
  <dcterms:modified xsi:type="dcterms:W3CDTF">2018-06-14T07:34:52Z</dcterms:modified>
  <cp:category/>
</cp:coreProperties>
</file>