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16"/>
  </p:notesMasterIdLst>
  <p:handoutMasterIdLst>
    <p:handoutMasterId r:id="rId17"/>
  </p:handoutMasterIdLst>
  <p:sldIdLst>
    <p:sldId id="257" r:id="rId2"/>
    <p:sldId id="380" r:id="rId3"/>
    <p:sldId id="371" r:id="rId4"/>
    <p:sldId id="379" r:id="rId5"/>
    <p:sldId id="372" r:id="rId6"/>
    <p:sldId id="373" r:id="rId7"/>
    <p:sldId id="382" r:id="rId8"/>
    <p:sldId id="383" r:id="rId9"/>
    <p:sldId id="384" r:id="rId10"/>
    <p:sldId id="385" r:id="rId11"/>
    <p:sldId id="386" r:id="rId12"/>
    <p:sldId id="374" r:id="rId13"/>
    <p:sldId id="376" r:id="rId14"/>
    <p:sldId id="38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B8C"/>
    <a:srgbClr val="AABA0A"/>
    <a:srgbClr val="00AABA"/>
    <a:srgbClr val="E23D28"/>
    <a:srgbClr val="78B929"/>
    <a:srgbClr val="2076CD"/>
    <a:srgbClr val="95B921"/>
    <a:srgbClr val="F1FBFE"/>
    <a:srgbClr val="4E0E8C"/>
    <a:srgbClr val="31A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21"/>
    <p:restoredTop sz="94444"/>
  </p:normalViewPr>
  <p:slideViewPr>
    <p:cSldViewPr snapToObjects="1" showGuides="1">
      <p:cViewPr varScale="1">
        <p:scale>
          <a:sx n="141" d="100"/>
          <a:sy n="141" d="100"/>
        </p:scale>
        <p:origin x="432" y="176"/>
      </p:cViewPr>
      <p:guideLst>
        <p:guide orient="horz" pos="2820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>
                <a:latin typeface="Helvetica Neue Medium" panose="02000503000000020004" pitchFamily="2" charset="0"/>
              </a:rPr>
              <a:pPr/>
              <a:t>9/14/18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Helvetica Neue Medium" panose="02000503000000020004" pitchFamily="2" charset="0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>
                <a:latin typeface="Helvetica Neue Medium" panose="02000503000000020004" pitchFamily="2" charset="0"/>
              </a:rPr>
              <a:pPr/>
              <a:t>‹#›</a:t>
            </a:fld>
            <a:endParaRPr lang="en-US" dirty="0"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325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D6E73F-CE99-B541-A3E3-0916A80BD4BF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239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13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© World Scout Bureau Inc. 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7CED45-16DD-A247-8780-00BD449BC9D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8217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-95250"/>
            <a:ext cx="9143999" cy="52387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 Medium" panose="020005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ECBB9CC4-45DC-244C-8793-B9C95370924B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D9B8E33-453D-6C4F-95B3-5387C50D32C9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B6C945F7-6C64-1E4A-8BA6-40D142064810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75E0943-9BE5-5142-A467-257385665D5E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5" r:id="rId2"/>
    <p:sldLayoutId id="2147483759" r:id="rId3"/>
    <p:sldLayoutId id="2147483763" r:id="rId4"/>
    <p:sldLayoutId id="2147483743" r:id="rId5"/>
    <p:sldLayoutId id="214748376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86CF33C0-BD4D-4741-ABEC-BE605034168F}"/>
              </a:ext>
            </a:extLst>
          </p:cNvPr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1046C6D9-E702-8742-93C6-B4E38CC8EEF7}"/>
              </a:ext>
            </a:extLst>
          </p:cNvPr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itle 21">
            <a:extLst>
              <a:ext uri="{FF2B5EF4-FFF2-40B4-BE49-F238E27FC236}">
                <a16:creationId xmlns:a16="http://schemas.microsoft.com/office/drawing/2014/main" id="{E49E4268-1BBF-C447-BF63-FCDB422B6DEC}"/>
              </a:ext>
            </a:extLst>
          </p:cNvPr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itle 21">
            <a:extLst>
              <a:ext uri="{FF2B5EF4-FFF2-40B4-BE49-F238E27FC236}">
                <a16:creationId xmlns:a16="http://schemas.microsoft.com/office/drawing/2014/main" id="{E432BF0D-7848-3745-884C-59BEAD9E8629}"/>
              </a:ext>
            </a:extLst>
          </p:cNvPr>
          <p:cNvSpPr txBox="1">
            <a:spLocks/>
          </p:cNvSpPr>
          <p:nvPr/>
        </p:nvSpPr>
        <p:spPr bwMode="auto">
          <a:xfrm>
            <a:off x="-385485" y="2341100"/>
            <a:ext cx="914400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ru-RU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Всемирные требования</a:t>
            </a:r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b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ru-RU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«Взрослые в Скаутинге»</a:t>
            </a:r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619C68-E33C-FA4E-A340-B94838794B98}"/>
              </a:ext>
            </a:extLst>
          </p:cNvPr>
          <p:cNvSpPr/>
          <p:nvPr/>
        </p:nvSpPr>
        <p:spPr>
          <a:xfrm>
            <a:off x="7433125" y="3606686"/>
            <a:ext cx="1998007" cy="314350"/>
          </a:xfrm>
          <a:prstGeom prst="rect">
            <a:avLst/>
          </a:prstGeom>
          <a:solidFill>
            <a:srgbClr val="E23D28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latin typeface="Futura Book" pitchFamily="2" charset="0"/>
              </a:rPr>
              <a:t>ВЗРОСЛЫЕ В СКАУТИНГЕ</a:t>
            </a:r>
            <a:endParaRPr lang="en-US" sz="1000" dirty="0">
              <a:latin typeface="Futura Boo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CD733-C2B1-8B44-8216-728E9A0B8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61855-E0DA-6949-819F-7845B577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61" y="3383310"/>
            <a:ext cx="8153400" cy="45720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Признание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2A978-617F-DE4C-8B7F-F27A94A0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43345E-DB0F-C14E-90E8-9D6A52840418}"/>
              </a:ext>
            </a:extLst>
          </p:cNvPr>
          <p:cNvSpPr/>
          <p:nvPr/>
        </p:nvSpPr>
        <p:spPr>
          <a:xfrm>
            <a:off x="3563888" y="0"/>
            <a:ext cx="561488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1CF59-1DCC-B04E-BD8C-42F12DBF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1" y="195486"/>
            <a:ext cx="5112568" cy="4738464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Все члены, хорошо исполняющую свою согласованную работу в своих ролях или функциях,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должны получать признание</a:t>
            </a:r>
            <a:r>
              <a:rPr lang="en-MY" sz="2000" dirty="0">
                <a:solidFill>
                  <a:schemeClr val="bg1"/>
                </a:solidFill>
              </a:rPr>
              <a:t>. </a:t>
            </a:r>
          </a:p>
          <a:p>
            <a:pPr>
              <a:buClr>
                <a:schemeClr val="bg1"/>
              </a:buClr>
            </a:pPr>
            <a:endParaRPr lang="en-MY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Признание должно быть постоянным процессом, основанным на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демонстрации успехов и личном развитии</a:t>
            </a:r>
            <a:r>
              <a:rPr lang="en-MY" sz="2000" dirty="0">
                <a:solidFill>
                  <a:schemeClr val="bg1"/>
                </a:solidFill>
              </a:rPr>
              <a:t>, </a:t>
            </a:r>
            <a:r>
              <a:rPr lang="ru-RU" sz="2000" dirty="0">
                <a:solidFill>
                  <a:schemeClr val="bg1"/>
                </a:solidFill>
              </a:rPr>
              <a:t>формальным и неформальным</a:t>
            </a:r>
            <a:r>
              <a:rPr lang="en-MY" sz="2000" dirty="0">
                <a:solidFill>
                  <a:schemeClr val="bg1"/>
                </a:solidFill>
              </a:rPr>
              <a:t>, </a:t>
            </a:r>
            <a:r>
              <a:rPr lang="ru-RU" sz="2000" dirty="0">
                <a:solidFill>
                  <a:schemeClr val="bg1"/>
                </a:solidFill>
              </a:rPr>
              <a:t>без материальных выгод и не только связанным с награждением</a:t>
            </a:r>
            <a:r>
              <a:rPr lang="en-MY" sz="2000" dirty="0">
                <a:solidFill>
                  <a:schemeClr val="bg1"/>
                </a:solidFill>
              </a:rPr>
              <a:t>.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Признание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очень важно для большей вовлечённости членов</a:t>
            </a:r>
            <a:r>
              <a:rPr lang="en-MY" sz="2000" dirty="0">
                <a:solidFill>
                  <a:schemeClr val="bg1"/>
                </a:solidFill>
              </a:rPr>
              <a:t>,</a:t>
            </a:r>
            <a:r>
              <a:rPr lang="ru-RU" sz="2000" dirty="0">
                <a:solidFill>
                  <a:schemeClr val="bg1"/>
                </a:solidFill>
              </a:rPr>
              <a:t> ведущей к успешному их удержанию в долгосрочной перспективе</a:t>
            </a:r>
            <a:r>
              <a:rPr lang="en-MY" sz="2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008C7-6DE6-CA48-92F6-622289E86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0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2862-63E9-0B47-9B37-488C0941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47750"/>
            <a:ext cx="3102496" cy="152400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Стратегия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удержания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956D6-9F68-F34A-A51D-4AB430EA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4E635-FF60-7847-AE02-D345A3EE5964}"/>
              </a:ext>
            </a:extLst>
          </p:cNvPr>
          <p:cNvSpPr/>
          <p:nvPr/>
        </p:nvSpPr>
        <p:spPr>
          <a:xfrm>
            <a:off x="3563888" y="0"/>
            <a:ext cx="561488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B7F0-2C0E-A945-B008-34EE36D26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056" y="225952"/>
            <a:ext cx="5112568" cy="470799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Чтобы оставаться в Движении взрослые в Скаутинге должны</a:t>
            </a:r>
            <a:r>
              <a:rPr lang="en-MY" sz="20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доверять организации и верить, что им также доверяют, их уважают и поддерживают</a:t>
            </a:r>
            <a:r>
              <a:rPr lang="en-MY" sz="2000" dirty="0">
                <a:solidFill>
                  <a:schemeClr val="bg1"/>
                </a:solidFill>
              </a:rPr>
              <a:t>,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испытывать ответственность за НСО</a:t>
            </a:r>
            <a:r>
              <a:rPr lang="en-MY" sz="2000" dirty="0">
                <a:solidFill>
                  <a:schemeClr val="bg1"/>
                </a:solidFill>
              </a:rPr>
              <a:t>,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иметь возможности для регулярного обучения и постоянного развития лидерских качеств.</a:t>
            </a:r>
            <a:endParaRPr lang="en-MY" sz="2000" dirty="0">
              <a:solidFill>
                <a:schemeClr val="bg1"/>
              </a:solidFill>
            </a:endParaRPr>
          </a:p>
          <a:p>
            <a:pPr indent="0">
              <a:buClr>
                <a:schemeClr val="bg1"/>
              </a:buClr>
            </a:pPr>
            <a:endParaRPr lang="ru-RU" sz="2000" dirty="0">
              <a:solidFill>
                <a:schemeClr val="bg1"/>
              </a:solidFill>
            </a:endParaRPr>
          </a:p>
          <a:p>
            <a:pPr indent="0"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Взрослые должны ощущать успех от исполнения своих ролей или функций в Скаутинге и получать признание этого</a:t>
            </a:r>
            <a:r>
              <a:rPr lang="en-MY" sz="2000" dirty="0">
                <a:solidFill>
                  <a:schemeClr val="bg1"/>
                </a:solidFill>
              </a:rPr>
              <a:t>.</a:t>
            </a:r>
          </a:p>
          <a:p>
            <a:pPr indent="0">
              <a:buClr>
                <a:schemeClr val="bg1"/>
              </a:buClr>
            </a:pPr>
            <a:endParaRPr lang="en-MY" sz="2000" dirty="0">
              <a:solidFill>
                <a:schemeClr val="bg1"/>
              </a:solidFill>
            </a:endParaRPr>
          </a:p>
          <a:p>
            <a:pPr indent="0"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НСО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должны ответить на это понятной Стратегией удержания</a:t>
            </a:r>
            <a:r>
              <a:rPr lang="en-MY" sz="20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GB" sz="15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9B8CC-2E0C-9041-BC72-B78300991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1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E16CAA-7DC8-3740-A4F7-E7A490FFD720}"/>
              </a:ext>
            </a:extLst>
          </p:cNvPr>
          <p:cNvSpPr/>
          <p:nvPr/>
        </p:nvSpPr>
        <p:spPr>
          <a:xfrm>
            <a:off x="4283968" y="0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32279"/>
            <a:ext cx="3606552" cy="1740024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Трёхлетний план</a:t>
            </a:r>
            <a:r>
              <a:rPr lang="en-US" sz="3600" b="1" dirty="0">
                <a:solidFill>
                  <a:schemeClr val="bg1"/>
                </a:solidFill>
              </a:rPr>
              <a:t> 2017-2020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9509C-F929-5C46-AB9C-11A316057F05}"/>
              </a:ext>
            </a:extLst>
          </p:cNvPr>
          <p:cNvSpPr txBox="1"/>
          <p:nvPr/>
        </p:nvSpPr>
        <p:spPr>
          <a:xfrm>
            <a:off x="4659499" y="378857"/>
            <a:ext cx="4232981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200"/>
              </a:lnSpc>
              <a:buClr>
                <a:schemeClr val="bg1"/>
              </a:buClr>
              <a:buSzPct val="120000"/>
            </a:pPr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Взрослые в Скаутинге</a:t>
            </a:r>
            <a:endParaRPr lang="en-MY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pPr defTabSz="914400">
              <a:lnSpc>
                <a:spcPts val="2200"/>
              </a:lnSpc>
              <a:buClr>
                <a:schemeClr val="bg1"/>
              </a:buClr>
              <a:buSzPct val="120000"/>
            </a:pPr>
            <a:endParaRPr lang="en-MY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pPr defTabSz="914400">
              <a:lnSpc>
                <a:spcPts val="2200"/>
              </a:lnSpc>
              <a:buClr>
                <a:schemeClr val="bg1"/>
              </a:buClr>
              <a:buSzPct val="120000"/>
            </a:pPr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В соответствии с Всемирными требованиями «Взрослые в Скаутинге» (</a:t>
            </a:r>
            <a:r>
              <a:rPr lang="ru-RU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ВвС</a:t>
            </a:r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) настойчиво применять все направления жизненного цикла Взрослых в Скаутинге </a:t>
            </a:r>
            <a:r>
              <a:rPr lang="en-MY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(</a:t>
            </a:r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включая набор</a:t>
            </a:r>
            <a:r>
              <a:rPr lang="en-MY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, </a:t>
            </a:r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обучение и</a:t>
            </a:r>
            <a:r>
              <a:rPr lang="en-MY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удержание</a:t>
            </a:r>
            <a:r>
              <a:rPr lang="en-MY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). </a:t>
            </a:r>
          </a:p>
          <a:p>
            <a:endParaRPr lang="en-MY" sz="2000" b="1" i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КПЭ</a:t>
            </a:r>
            <a:r>
              <a:rPr lang="en-MY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80 </a:t>
            </a:r>
            <a:r>
              <a:rPr lang="ru-RU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НСО будут развивать свои внутренние процессы набора, обучения и удержания взрослых лидеров в соответствии со Всемирными требованиями </a:t>
            </a:r>
            <a:r>
              <a:rPr lang="ru-RU" i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ВвС</a:t>
            </a:r>
            <a:r>
              <a:rPr lang="en-MY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  <a:endParaRPr lang="en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95B00-DBF8-BA43-AC6F-6C191252C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53" y="843558"/>
            <a:ext cx="8153400" cy="3456384"/>
          </a:xfrm>
        </p:spPr>
        <p:txBody>
          <a:bodyPr/>
          <a:lstStyle/>
          <a:p>
            <a:r>
              <a:rPr lang="ru-RU" sz="9600" b="1" dirty="0">
                <a:solidFill>
                  <a:schemeClr val="bg1"/>
                </a:solidFill>
              </a:rPr>
              <a:t>Насколько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Жизненный цикл Взрослых в Скаутинге значим для вас</a:t>
            </a:r>
            <a:r>
              <a:rPr lang="en-US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2EECA-F2DD-1645-8585-EAF89FD1A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NP08052011_3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1"/>
          <p:cNvSpPr txBox="1">
            <a:spLocks/>
          </p:cNvSpPr>
          <p:nvPr/>
        </p:nvSpPr>
        <p:spPr bwMode="auto">
          <a:xfrm>
            <a:off x="3995739" y="2787651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6000" b="1" dirty="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Спасибо!</a:t>
            </a:r>
            <a:endParaRPr lang="fr-CH" sz="6000" b="1" dirty="0">
              <a:solidFill>
                <a:schemeClr val="bg1"/>
              </a:solidFill>
              <a:latin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DA5A9-3395-2F47-A028-866DD7713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0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68EA03-A309-B646-8D57-19EDCCD1250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579E7-063C-5448-B614-0FA0F7B0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91630"/>
            <a:ext cx="8153400" cy="45720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Миллионы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взрослых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ECB97-0180-A646-90A3-2DDB60C7F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102" y="956176"/>
            <a:ext cx="4013698" cy="2971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</a:rPr>
              <a:t>Скаутинг не мог бы существовать по всему миру без миллионов взрослых</a:t>
            </a:r>
            <a:r>
              <a:rPr lang="en-MY" sz="2400" dirty="0">
                <a:solidFill>
                  <a:schemeClr val="bg1"/>
                </a:solidFill>
              </a:rPr>
              <a:t>, </a:t>
            </a:r>
            <a:r>
              <a:rPr lang="ru-RU" sz="2400" dirty="0">
                <a:solidFill>
                  <a:schemeClr val="bg1"/>
                </a:solidFill>
              </a:rPr>
              <a:t>в большинстве своём волонтёров</a:t>
            </a:r>
            <a:r>
              <a:rPr lang="en-MY" sz="2400" dirty="0">
                <a:solidFill>
                  <a:schemeClr val="bg1"/>
                </a:solidFill>
              </a:rPr>
              <a:t>, </a:t>
            </a:r>
            <a:r>
              <a:rPr lang="ru-RU" sz="2400" dirty="0">
                <a:solidFill>
                  <a:schemeClr val="bg1"/>
                </a:solidFill>
              </a:rPr>
              <a:t>которые постоянно поддерживают Движение, выполняя широкий спектр ролей или функций</a:t>
            </a:r>
            <a:r>
              <a:rPr lang="en-MY" sz="2400" dirty="0">
                <a:solidFill>
                  <a:schemeClr val="bg1"/>
                </a:solidFill>
              </a:rPr>
              <a:t>.</a:t>
            </a:r>
            <a:br>
              <a:rPr lang="en-MY" sz="3200" dirty="0">
                <a:solidFill>
                  <a:schemeClr val="bg1"/>
                </a:solidFill>
              </a:rPr>
            </a:br>
            <a:endParaRPr lang="en-MY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B4A3C-4EDF-5747-88F9-15DCBCF3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9CE6B-216A-AD49-9F85-FDB02B553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4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4625EC-8B5E-C949-96B7-C7C7C953DA5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47750"/>
            <a:ext cx="2814464" cy="1091952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Системный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подход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967" y="697283"/>
            <a:ext cx="3970784" cy="434032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</a:rPr>
              <a:t>Взрослые в Скаутинге – это</a:t>
            </a:r>
            <a:endParaRPr lang="en-MY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MY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</a:rPr>
              <a:t>системный подход в поддержке взрослых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en-MY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</a:rPr>
              <a:t>продвижение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эффективности</a:t>
            </a:r>
            <a:r>
              <a:rPr lang="en-MY" sz="2000" dirty="0">
                <a:solidFill>
                  <a:schemeClr val="bg1"/>
                </a:solidFill>
              </a:rPr>
              <a:t>, </a:t>
            </a:r>
            <a:r>
              <a:rPr lang="ru-RU" sz="2000" dirty="0">
                <a:solidFill>
                  <a:schemeClr val="bg1"/>
                </a:solidFill>
              </a:rPr>
              <a:t>приверженности и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мотивации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команд взрослых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лидеров</a:t>
            </a:r>
            <a:endParaRPr lang="en-MY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MY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</a:rPr>
              <a:t>для того, чтобы поддерживались лучшие и доступные для молодых людей программы</a:t>
            </a:r>
            <a:r>
              <a:rPr lang="en-MY" sz="2000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55BF1-9A69-384D-996F-3701CEA50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9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4C21D6-C6C1-6748-9D04-60F74BE6BF78}"/>
              </a:ext>
            </a:extLst>
          </p:cNvPr>
          <p:cNvSpPr/>
          <p:nvPr/>
        </p:nvSpPr>
        <p:spPr>
          <a:xfrm>
            <a:off x="6543194" y="2685459"/>
            <a:ext cx="2349286" cy="2215614"/>
          </a:xfrm>
          <a:prstGeom prst="rect">
            <a:avLst/>
          </a:prstGeom>
          <a:solidFill>
            <a:srgbClr val="502B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Helvetica Neue Medium" panose="02000503000000020004" pitchFamily="2" charset="0"/>
              </a:rPr>
              <a:t>ОРГАНИЗАЦИОННОЕ РАЗВИТИЕ</a:t>
            </a:r>
            <a:endParaRPr lang="en-GB" sz="1600" dirty="0">
              <a:latin typeface="Helvetica Neue Medium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2683AB-8EFA-6E49-87C4-847C333C3D75}"/>
              </a:ext>
            </a:extLst>
          </p:cNvPr>
          <p:cNvSpPr/>
          <p:nvPr/>
        </p:nvSpPr>
        <p:spPr>
          <a:xfrm>
            <a:off x="5375166" y="368643"/>
            <a:ext cx="2245975" cy="2245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dirty="0"/>
              <a:t>Взрослые в Скаутинге</a:t>
            </a:r>
            <a:endParaRPr lang="en-MY" dirty="0"/>
          </a:p>
          <a:p>
            <a:pPr algn="ctr"/>
            <a:endParaRPr lang="en-GB" dirty="0">
              <a:latin typeface="Helvetica Neue Medium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4DA9D-20D5-2A45-B819-8B5F36FD00DD}"/>
              </a:ext>
            </a:extLst>
          </p:cNvPr>
          <p:cNvSpPr/>
          <p:nvPr/>
        </p:nvSpPr>
        <p:spPr>
          <a:xfrm>
            <a:off x="4214866" y="2678595"/>
            <a:ext cx="2229342" cy="2229342"/>
          </a:xfrm>
          <a:prstGeom prst="rect">
            <a:avLst/>
          </a:prstGeom>
          <a:solidFill>
            <a:srgbClr val="AABA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vetica Neue Medium" panose="02000503000000020004" pitchFamily="2" charset="0"/>
              </a:rPr>
              <a:t>МОЛОДЁЖНАЯ ПРОГРАММА</a:t>
            </a:r>
            <a:endParaRPr lang="en-GB" dirty="0">
              <a:latin typeface="Helvetica Neue Medium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00EF1-1695-5B48-90E5-BB87F6B8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34194"/>
            <a:ext cx="3582480" cy="1189484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Сильная взаимосвязь</a:t>
            </a:r>
            <a:r>
              <a:rPr lang="en-US" sz="3600" b="1" dirty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03426-9906-E14D-BC9D-529C01C5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139702"/>
            <a:ext cx="3506618" cy="21602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</a:rPr>
              <a:t>Взрослые в Скаутинге – это одно из трёх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стратегических направлений, которые обеспечивают эффективную деятельность НСО</a:t>
            </a:r>
            <a:r>
              <a:rPr lang="en-MY" sz="2000" dirty="0">
                <a:solidFill>
                  <a:schemeClr val="bg1"/>
                </a:solidFill>
              </a:rPr>
              <a:t>: 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8C7B5-F0C1-CD45-BEE7-267AAE0E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CBA67-106E-CC41-AA04-8C468ADB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6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87774"/>
            <a:ext cx="3240360" cy="1163960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</a:rPr>
              <a:t>Стратегические результаты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9E960-2939-7D42-AE2D-1603A07EF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AAA9A3-D4C3-4E46-A456-6D6A4F033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699542"/>
            <a:ext cx="5472608" cy="373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21" y="195486"/>
            <a:ext cx="3669872" cy="118694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Жизненный цикл взрослых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518616"/>
            <a:ext cx="2133600" cy="156596"/>
          </a:xfrm>
        </p:spPr>
        <p:txBody>
          <a:bodyPr/>
          <a:lstStyle/>
          <a:p>
            <a:fld id="{5F702A45-47BF-984A-A12C-FE3DF6400CA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B97AA-E8AE-C84C-A50F-C99BBE6B1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1793A2-5660-4CFB-B1C5-BACBFDF59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21" y="1707655"/>
            <a:ext cx="849898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866889-F463-B747-A8F3-F4CB14F21C3B}"/>
              </a:ext>
            </a:extLst>
          </p:cNvPr>
          <p:cNvSpPr/>
          <p:nvPr/>
        </p:nvSpPr>
        <p:spPr>
          <a:xfrm>
            <a:off x="4283968" y="0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DA382-F94C-8D46-A354-108830E9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75806"/>
            <a:ext cx="8153400" cy="45720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Набор взрослых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63DC-81C9-BA4A-8874-D68A42CEC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967" y="763163"/>
            <a:ext cx="4186808" cy="3837387"/>
          </a:xfrm>
        </p:spPr>
        <p:txBody>
          <a:bodyPr/>
          <a:lstStyle/>
          <a:p>
            <a:r>
              <a:rPr lang="ru-RU" sz="2000" dirty="0">
                <a:solidFill>
                  <a:schemeClr val="bg1"/>
                </a:solidFill>
              </a:rPr>
              <a:t>Набор взрослых – это процесс поиска волонтёров или профессиональных работников для выполнения различных работ</a:t>
            </a:r>
            <a:r>
              <a:rPr lang="en-MY" sz="2000" dirty="0">
                <a:solidFill>
                  <a:schemeClr val="bg1"/>
                </a:solidFill>
              </a:rPr>
              <a:t>, </a:t>
            </a:r>
            <a:r>
              <a:rPr lang="ru-RU" sz="2000" dirty="0">
                <a:solidFill>
                  <a:schemeClr val="bg1"/>
                </a:solidFill>
              </a:rPr>
              <a:t>задач</a:t>
            </a:r>
            <a:r>
              <a:rPr lang="en-MY" sz="2000" dirty="0">
                <a:solidFill>
                  <a:schemeClr val="bg1"/>
                </a:solidFill>
              </a:rPr>
              <a:t>, </a:t>
            </a:r>
            <a:r>
              <a:rPr lang="ru-RU" sz="2000" dirty="0">
                <a:solidFill>
                  <a:schemeClr val="bg1"/>
                </a:solidFill>
              </a:rPr>
              <a:t>дел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или функций, необходимых организации</a:t>
            </a:r>
            <a:r>
              <a:rPr lang="en-MY" sz="2000" dirty="0">
                <a:solidFill>
                  <a:schemeClr val="bg1"/>
                </a:solidFill>
              </a:rPr>
              <a:t>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Этапы набора взрослых</a:t>
            </a:r>
            <a:r>
              <a:rPr lang="en-GB" sz="20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Оценка потребностей</a:t>
            </a: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Привлечение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и отбор</a:t>
            </a: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Введение в Скаутинг</a:t>
            </a: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Взаимное соглашение</a:t>
            </a: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Назначение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1275-598E-4B40-89EB-19AA4E6A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45288-DF77-F44B-9593-F1099BCAF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1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970-88E4-AF43-A9E0-E1C09D20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15" y="3003798"/>
            <a:ext cx="8153400" cy="45720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Деятельность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70EB3-A127-3848-956F-8335252E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C3E633-53AC-7041-8078-DF4BA67A7BD4}"/>
              </a:ext>
            </a:extLst>
          </p:cNvPr>
          <p:cNvSpPr/>
          <p:nvPr/>
        </p:nvSpPr>
        <p:spPr>
          <a:xfrm>
            <a:off x="4355976" y="0"/>
            <a:ext cx="482279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D286F-09C2-4C45-A36A-D053D67E3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0100" y="627534"/>
            <a:ext cx="4282380" cy="4286805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Деятельность – это действие или процесс исполнения задач или функций</a:t>
            </a:r>
            <a:r>
              <a:rPr lang="en-MY" sz="2000" dirty="0">
                <a:solidFill>
                  <a:schemeClr val="bg1"/>
                </a:solidFill>
              </a:rPr>
              <a:t>. </a:t>
            </a:r>
            <a:r>
              <a:rPr lang="ru-RU" sz="2000" dirty="0">
                <a:solidFill>
                  <a:schemeClr val="bg1"/>
                </a:solidFill>
              </a:rPr>
              <a:t>Для эффективной деятельности важно следующее</a:t>
            </a:r>
            <a:r>
              <a:rPr lang="en-MY" sz="2000" dirty="0">
                <a:solidFill>
                  <a:schemeClr val="bg1"/>
                </a:solidFill>
              </a:rPr>
              <a:t>:</a:t>
            </a: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Введение в деятельность</a:t>
            </a: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Система обучения</a:t>
            </a: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Операции</a:t>
            </a: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Внутренняя поддержка</a:t>
            </a: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Управление деятельностью</a:t>
            </a:r>
            <a:endParaRPr lang="en-GB" sz="2000" dirty="0">
              <a:solidFill>
                <a:schemeClr val="bg1"/>
              </a:solidFill>
            </a:endParaRP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indent="0"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Управление деятельностью – это постоянный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ru-RU" sz="2000" dirty="0">
                <a:solidFill>
                  <a:schemeClr val="bg1"/>
                </a:solidFill>
              </a:rPr>
              <a:t>комплексный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и естественный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процесс,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который определяет взаимные ожидания и требуемую поддержку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7C3151-C07B-C945-B6A7-4A0064321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B57A-5804-A44C-8CD6-D74B158E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59782"/>
            <a:ext cx="8153400" cy="45720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Решения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о будущем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D60AA-4214-0A4A-8F04-83899BCB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BA554-1B24-D04B-AF9B-9D667B171A7E}"/>
              </a:ext>
            </a:extLst>
          </p:cNvPr>
          <p:cNvSpPr/>
          <p:nvPr/>
        </p:nvSpPr>
        <p:spPr>
          <a:xfrm>
            <a:off x="3707904" y="0"/>
            <a:ext cx="5470870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145EB-D683-D341-B40F-F8D4DFDA7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267494"/>
            <a:ext cx="4845124" cy="4561656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Требования «Взрослые в Скаутинге» настойчиво отстаивают мобильность и гибкость всех ролей и функций</a:t>
            </a:r>
            <a:r>
              <a:rPr lang="en-GB" sz="2000" dirty="0">
                <a:solidFill>
                  <a:schemeClr val="bg1"/>
                </a:solidFill>
              </a:rPr>
              <a:t>. </a:t>
            </a:r>
            <a:r>
              <a:rPr lang="ru-RU" sz="2000" dirty="0">
                <a:solidFill>
                  <a:schemeClr val="bg1"/>
                </a:solidFill>
              </a:rPr>
              <a:t>Это открывает широкие возможности для деятельности на всех уровнях</a:t>
            </a:r>
            <a:r>
              <a:rPr lang="en-GB" sz="2000" dirty="0">
                <a:solidFill>
                  <a:schemeClr val="bg1"/>
                </a:solidFill>
              </a:rPr>
              <a:t>. </a:t>
            </a:r>
          </a:p>
          <a:p>
            <a:pPr>
              <a:buClr>
                <a:schemeClr val="bg1"/>
              </a:buClr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Возможные решения о будущем</a:t>
            </a:r>
            <a:r>
              <a:rPr lang="en-GB" sz="2000" dirty="0">
                <a:solidFill>
                  <a:schemeClr val="bg1"/>
                </a:solidFill>
              </a:rPr>
              <a:t>: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Продление деятельности</a:t>
            </a:r>
            <a:endParaRPr lang="en-GB" sz="2000" dirty="0">
              <a:solidFill>
                <a:schemeClr val="bg1"/>
              </a:solidFill>
            </a:endParaRP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Новое назначение</a:t>
            </a:r>
            <a:endParaRPr lang="en-GB" sz="2000" dirty="0">
              <a:solidFill>
                <a:schemeClr val="bg1"/>
              </a:solidFill>
            </a:endParaRP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Отставка</a:t>
            </a: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2000" dirty="0">
                <a:solidFill>
                  <a:schemeClr val="bg1"/>
                </a:solidFill>
              </a:rPr>
              <a:t>Решения о будущем позволяют хорошо управлять персоналом и помогают членам оставаться мотивированными для будущих действий</a:t>
            </a:r>
            <a:r>
              <a:rPr lang="en-GB" sz="2000" dirty="0">
                <a:solidFill>
                  <a:schemeClr val="bg1"/>
                </a:solidFill>
              </a:rPr>
              <a:t>. </a:t>
            </a:r>
          </a:p>
          <a:p>
            <a:pPr>
              <a:buClr>
                <a:schemeClr val="bg1"/>
              </a:buClr>
            </a:pP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E6619-B370-AC42-8E2F-F4FBFD9C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02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5450</TotalTime>
  <Words>461</Words>
  <Application>Microsoft Macintosh PowerPoint</Application>
  <PresentationFormat>On-screen Show (16:9)</PresentationFormat>
  <Paragraphs>85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Arial</vt:lpstr>
      <vt:lpstr>Calibri</vt:lpstr>
      <vt:lpstr>Futura Book</vt:lpstr>
      <vt:lpstr>Helvetica Neue</vt:lpstr>
      <vt:lpstr>Helvetica Neue Medium</vt:lpstr>
      <vt:lpstr>Verdana</vt:lpstr>
      <vt:lpstr>Wingdings</vt:lpstr>
      <vt:lpstr>Studio</vt:lpstr>
      <vt:lpstr>PowerPoint Presentation</vt:lpstr>
      <vt:lpstr>Миллионы  взрослых</vt:lpstr>
      <vt:lpstr>Системный подход</vt:lpstr>
      <vt:lpstr>Сильная взаимосвязь … </vt:lpstr>
      <vt:lpstr>Стратегические результаты:</vt:lpstr>
      <vt:lpstr>Жизненный цикл взрослых</vt:lpstr>
      <vt:lpstr>Набор взрослых</vt:lpstr>
      <vt:lpstr>Деятельность</vt:lpstr>
      <vt:lpstr>Решения  о будущем</vt:lpstr>
      <vt:lpstr>Признание</vt:lpstr>
      <vt:lpstr>Стратегия  удержания</vt:lpstr>
      <vt:lpstr>Трёхлетний план 2017-2020</vt:lpstr>
      <vt:lpstr>Насколько  Жизненный цикл Взрослых в Скаутинге значим для вас?</vt:lpstr>
      <vt:lpstr>PowerPoint Presentation</vt:lpstr>
    </vt:vector>
  </TitlesOfParts>
  <Company>World Scout Bureau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 Ortega</dc:creator>
  <cp:lastModifiedBy>Tadej Pugelj</cp:lastModifiedBy>
  <cp:revision>365</cp:revision>
  <dcterms:created xsi:type="dcterms:W3CDTF">2013-06-16T21:48:09Z</dcterms:created>
  <dcterms:modified xsi:type="dcterms:W3CDTF">2018-09-14T04:45:43Z</dcterms:modified>
</cp:coreProperties>
</file>