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16"/>
  </p:notesMasterIdLst>
  <p:handoutMasterIdLst>
    <p:handoutMasterId r:id="rId17"/>
  </p:handoutMasterIdLst>
  <p:sldIdLst>
    <p:sldId id="257" r:id="rId2"/>
    <p:sldId id="380" r:id="rId3"/>
    <p:sldId id="371" r:id="rId4"/>
    <p:sldId id="379" r:id="rId5"/>
    <p:sldId id="372" r:id="rId6"/>
    <p:sldId id="373" r:id="rId7"/>
    <p:sldId id="382" r:id="rId8"/>
    <p:sldId id="383" r:id="rId9"/>
    <p:sldId id="384" r:id="rId10"/>
    <p:sldId id="385" r:id="rId11"/>
    <p:sldId id="386" r:id="rId12"/>
    <p:sldId id="374" r:id="rId13"/>
    <p:sldId id="376" r:id="rId14"/>
    <p:sldId id="38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0">
          <p15:clr>
            <a:srgbClr val="A4A3A4"/>
          </p15:clr>
        </p15:guide>
        <p15:guide id="2" pos="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2B8C"/>
    <a:srgbClr val="AABA0A"/>
    <a:srgbClr val="00AABA"/>
    <a:srgbClr val="E23D28"/>
    <a:srgbClr val="78B929"/>
    <a:srgbClr val="2076CD"/>
    <a:srgbClr val="95B921"/>
    <a:srgbClr val="F1FBFE"/>
    <a:srgbClr val="4E0E8C"/>
    <a:srgbClr val="31A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6"/>
    <p:restoredTop sz="94419"/>
  </p:normalViewPr>
  <p:slideViewPr>
    <p:cSldViewPr snapToObjects="1" showGuides="1">
      <p:cViewPr varScale="1">
        <p:scale>
          <a:sx n="138" d="100"/>
          <a:sy n="138" d="100"/>
        </p:scale>
        <p:origin x="736" y="184"/>
      </p:cViewPr>
      <p:guideLst>
        <p:guide orient="horz" pos="2820"/>
        <p:guide pos="33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Medium"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Medium" panose="02000503000000020004" pitchFamily="2" charset="0"/>
              </a:rPr>
              <a:pPr/>
              <a:t>9/19/18</a:t>
            </a:fld>
            <a:endParaRPr lang="en-US" dirty="0">
              <a:latin typeface="Helvetica Neue Medium"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Medium"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Medium" panose="02000503000000020004" pitchFamily="2" charset="0"/>
              </a:rPr>
              <a:pPr/>
              <a:t>‹#›</a:t>
            </a:fld>
            <a:endParaRPr lang="en-US" dirty="0">
              <a:latin typeface="Helvetica Neue Medium" panose="02000503000000020004" pitchFamily="2" charset="0"/>
            </a:endParaRPr>
          </a:p>
        </p:txBody>
      </p:sp>
    </p:spTree>
    <p:extLst>
      <p:ext uri="{BB962C8B-B14F-4D97-AF65-F5344CB8AC3E}">
        <p14:creationId xmlns:p14="http://schemas.microsoft.com/office/powerpoint/2010/main" val="20209325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4BD6E73F-CE99-B541-A3E3-0916A80BD4BF}" type="datetime1">
              <a:rPr lang="en-US" smtClean="0"/>
              <a:pPr/>
              <a:t>9/19/18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707423918"/>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5</a:t>
            </a:fld>
            <a:endParaRPr lang="en-US" dirty="0"/>
          </a:p>
        </p:txBody>
      </p:sp>
    </p:spTree>
    <p:extLst>
      <p:ext uri="{BB962C8B-B14F-4D97-AF65-F5344CB8AC3E}">
        <p14:creationId xmlns:p14="http://schemas.microsoft.com/office/powerpoint/2010/main" val="193744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dirty="0"/>
          </a:p>
        </p:txBody>
      </p:sp>
    </p:spTree>
    <p:extLst>
      <p:ext uri="{BB962C8B-B14F-4D97-AF65-F5344CB8AC3E}">
        <p14:creationId xmlns:p14="http://schemas.microsoft.com/office/powerpoint/2010/main" val="148981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14</a:t>
            </a:fld>
            <a:endParaRPr lang="en-US" sz="1200"/>
          </a:p>
        </p:txBody>
      </p:sp>
    </p:spTree>
    <p:extLst>
      <p:ext uri="{BB962C8B-B14F-4D97-AF65-F5344CB8AC3E}">
        <p14:creationId xmlns:p14="http://schemas.microsoft.com/office/powerpoint/2010/main" val="398217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8" name="Rectangle 7"/>
          <p:cNvSpPr/>
          <p:nvPr userDrawn="1"/>
        </p:nvSpPr>
        <p:spPr>
          <a:xfrm>
            <a:off x="2" y="-95250"/>
            <a:ext cx="9143999" cy="52387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Helvetica Neue Medium"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81151"/>
            <a:ext cx="8305800" cy="1343656"/>
          </a:xfrm>
          <a:prstGeom prst="rect">
            <a:avLst/>
          </a:prstGeom>
        </p:spPr>
        <p:txBody>
          <a:bodyPr anchor="ctr" anchorCtr="0"/>
          <a:lstStyle>
            <a:lvl1pPr algn="ctr">
              <a:spcAft>
                <a:spcPts val="0"/>
              </a:spcAft>
              <a:defRPr sz="3600" b="0" i="0" cap="none" baseline="0">
                <a:solidFill>
                  <a:schemeClr val="tx2"/>
                </a:solidFill>
                <a:effectLst/>
                <a:latin typeface="Helvetica Neue Medium" panose="02000503000000020004" pitchFamily="2" charset="0"/>
              </a:defRPr>
            </a:lvl1pPr>
          </a:lstStyle>
          <a:p>
            <a:r>
              <a:rPr lang="fr-CH" dirty="0"/>
              <a:t>Click to edit Master </a:t>
            </a:r>
            <a:br>
              <a:rPr lang="fr-CH" dirty="0"/>
            </a:br>
            <a:r>
              <a:rPr lang="fr-CH" dirty="0"/>
              <a:t>title style</a:t>
            </a:r>
            <a:endParaRPr dirty="0"/>
          </a:p>
        </p:txBody>
      </p:sp>
      <p:sp>
        <p:nvSpPr>
          <p:cNvPr id="3" name="Text Placeholder 2"/>
          <p:cNvSpPr>
            <a:spLocks noGrp="1"/>
          </p:cNvSpPr>
          <p:nvPr>
            <p:ph type="body" idx="1"/>
          </p:nvPr>
        </p:nvSpPr>
        <p:spPr>
          <a:xfrm>
            <a:off x="533400" y="3350911"/>
            <a:ext cx="8153400" cy="416021"/>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0" i="0" kern="1200">
                <a:solidFill>
                  <a:schemeClr val="tx1">
                    <a:lumMod val="65000"/>
                    <a:lumOff val="35000"/>
                  </a:schemeClr>
                </a:solidFill>
                <a:effectLst/>
                <a:latin typeface="Helvetica Neue Medium" panose="02000503000000020004" pitchFamily="2"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text styles</a:t>
            </a:r>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ECBB9CC4-45DC-244C-8793-B9C95370924B}"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47750"/>
            <a:ext cx="3886200" cy="833178"/>
          </a:xfrm>
          <a:prstGeom prst="rect">
            <a:avLst/>
          </a:prstGeom>
        </p:spPr>
        <p:txBody>
          <a:bodyPr wrap="square" lIns="0" tIns="46800" rIns="0" bIns="46800" anchor="t">
            <a:noAutofit/>
          </a:bodyPr>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a:t>
            </a:r>
            <a:br>
              <a:rPr lang="fr-CH" dirty="0"/>
            </a:br>
            <a:r>
              <a:rPr lang="fr-CH" dirty="0"/>
              <a:t>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D9B8E33-453D-6C4F-95B3-5387C50D32C9}"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0600" y="1047750"/>
            <a:ext cx="3886200" cy="833438"/>
          </a:xfrm>
          <a:prstGeom prst="rect">
            <a:avLst/>
          </a:prstGeom>
        </p:spPr>
        <p:txBody>
          <a:bodyPr vert="horz" wrap="square" anchor="t"/>
          <a:lstStyle>
            <a:lvl1pPr marL="0" indent="-457200">
              <a:spcBef>
                <a:spcPts val="0"/>
              </a:spcBef>
              <a:buFont typeface="Arial"/>
              <a:buNone/>
              <a:defRPr sz="2400" b="0" i="0" baseline="0">
                <a:solidFill>
                  <a:schemeClr val="tx2"/>
                </a:solidFill>
                <a:latin typeface="Helvetica Neue Medium" panose="02000503000000020004" pitchFamily="2" charset="0"/>
              </a:defRPr>
            </a:lvl1pPr>
          </a:lstStyle>
          <a:p>
            <a:pPr lvl="0"/>
            <a:r>
              <a:rPr lang="fr-CH" dirty="0"/>
              <a:t>Click to edit</a:t>
            </a:r>
            <a:br>
              <a:rPr lang="fr-CH" dirty="0"/>
            </a:br>
            <a:r>
              <a:rPr lang="fr-CH" dirty="0"/>
              <a:t>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762000"/>
          </a:xfrm>
          <a:prstGeom prst="rect">
            <a:avLst/>
          </a:prstGeom>
        </p:spPr>
        <p:txBody>
          <a:bodyPr lIns="0" tIns="46800" rIns="0" bIns="46800" anchor="t"/>
          <a:lstStyle>
            <a:lvl1pPr>
              <a:lnSpc>
                <a:spcPct val="100000"/>
              </a:lnSpc>
              <a:spcAft>
                <a:spcPts val="0"/>
              </a:spcAft>
              <a:defRPr b="0" i="0" baseline="0">
                <a:solidFill>
                  <a:schemeClr val="tx2"/>
                </a:solidFill>
                <a:latin typeface="Helvetica Neue Medium" panose="02000503000000020004" pitchFamily="2" charset="0"/>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B6C945F7-6C64-1E4A-8BA6-40D142064810}"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 Master title style</a:t>
            </a:r>
            <a:endParaRPr dirty="0"/>
          </a:p>
        </p:txBody>
      </p:sp>
      <p:sp>
        <p:nvSpPr>
          <p:cNvPr id="3" name="Content Placeholder 2"/>
          <p:cNvSpPr>
            <a:spLocks noGrp="1"/>
          </p:cNvSpPr>
          <p:nvPr>
            <p:ph idx="1"/>
          </p:nvPr>
        </p:nvSpPr>
        <p:spPr>
          <a:xfrm>
            <a:off x="533400" y="1809750"/>
            <a:ext cx="81534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75E0943-9BE5-5142-A467-257385665D5E}"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a:t>
            </a:fld>
            <a:endParaRPr lang="en-US" dirty="0"/>
          </a:p>
        </p:txBody>
      </p:sp>
    </p:spTree>
    <p:extLst>
      <p:ext uri="{BB962C8B-B14F-4D97-AF65-F5344CB8AC3E}">
        <p14:creationId xmlns:p14="http://schemas.microsoft.com/office/powerpoint/2010/main" val="6550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i="0" kern="1200">
                <a:solidFill>
                  <a:schemeClr val="bg1"/>
                </a:solidFill>
                <a:latin typeface="Helvetica Neue Medium" panose="02000503000000020004" pitchFamily="2" charset="0"/>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45" r:id="rId2"/>
    <p:sldLayoutId id="2147483759" r:id="rId3"/>
    <p:sldLayoutId id="2147483763" r:id="rId4"/>
    <p:sldLayoutId id="2147483743" r:id="rId5"/>
    <p:sldLayoutId id="214748376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2.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86CF33C0-BD4D-4741-ABEC-BE605034168F}"/>
              </a:ext>
            </a:extLst>
          </p:cNvPr>
          <p:cNvSpPr txBox="1">
            <a:spLocks/>
          </p:cNvSpPr>
          <p:nvPr/>
        </p:nvSpPr>
        <p:spPr bwMode="auto">
          <a:xfrm>
            <a:off x="3949643"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6" name="Title 21">
            <a:extLst>
              <a:ext uri="{FF2B5EF4-FFF2-40B4-BE49-F238E27FC236}">
                <a16:creationId xmlns:a16="http://schemas.microsoft.com/office/drawing/2014/main" id="{1046C6D9-E702-8742-93C6-B4E38CC8EEF7}"/>
              </a:ext>
            </a:extLst>
          </p:cNvPr>
          <p:cNvSpPr txBox="1">
            <a:spLocks/>
          </p:cNvSpPr>
          <p:nvPr/>
        </p:nvSpPr>
        <p:spPr bwMode="auto">
          <a:xfrm>
            <a:off x="4710519"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8" name="Title 21">
            <a:extLst>
              <a:ext uri="{FF2B5EF4-FFF2-40B4-BE49-F238E27FC236}">
                <a16:creationId xmlns:a16="http://schemas.microsoft.com/office/drawing/2014/main" id="{E49E4268-1BBF-C447-BF63-FCDB422B6DEC}"/>
              </a:ext>
            </a:extLst>
          </p:cNvPr>
          <p:cNvSpPr txBox="1">
            <a:spLocks/>
          </p:cNvSpPr>
          <p:nvPr/>
        </p:nvSpPr>
        <p:spPr bwMode="auto">
          <a:xfrm>
            <a:off x="4348518" y="2309880"/>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9" name="Title 21">
            <a:extLst>
              <a:ext uri="{FF2B5EF4-FFF2-40B4-BE49-F238E27FC236}">
                <a16:creationId xmlns:a16="http://schemas.microsoft.com/office/drawing/2014/main" id="{E432BF0D-7848-3745-884C-59BEAD9E8629}"/>
              </a:ext>
            </a:extLst>
          </p:cNvPr>
          <p:cNvSpPr txBox="1">
            <a:spLocks/>
          </p:cNvSpPr>
          <p:nvPr/>
        </p:nvSpPr>
        <p:spPr bwMode="auto">
          <a:xfrm>
            <a:off x="-385485" y="2341100"/>
            <a:ext cx="9144000"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fr-FR"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Politique Mondiale </a:t>
            </a:r>
          </a:p>
          <a:p>
            <a:pPr algn="r"/>
            <a:r>
              <a:rPr lang="fr-FR"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des Adultes dans le Scoutisme</a:t>
            </a:r>
          </a:p>
        </p:txBody>
      </p:sp>
      <p:sp>
        <p:nvSpPr>
          <p:cNvPr id="10" name="Rectangle 9">
            <a:extLst>
              <a:ext uri="{FF2B5EF4-FFF2-40B4-BE49-F238E27FC236}">
                <a16:creationId xmlns:a16="http://schemas.microsoft.com/office/drawing/2014/main" id="{81619C68-E33C-FA4E-A340-B94838794B98}"/>
              </a:ext>
            </a:extLst>
          </p:cNvPr>
          <p:cNvSpPr/>
          <p:nvPr/>
        </p:nvSpPr>
        <p:spPr>
          <a:xfrm>
            <a:off x="7145993" y="3675803"/>
            <a:ext cx="1998007" cy="314350"/>
          </a:xfrm>
          <a:prstGeom prst="rect">
            <a:avLst/>
          </a:prstGeom>
          <a:solidFill>
            <a:srgbClr val="E23D28"/>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US" sz="900" dirty="0">
                <a:latin typeface="Futura Book" pitchFamily="2" charset="0"/>
              </a:rPr>
              <a:t>ADULTES DANS LE SCOUTISME</a:t>
            </a:r>
            <a:endParaRPr lang="en-US" sz="1000" dirty="0">
              <a:latin typeface="Futura Book" pitchFamily="2" charset="0"/>
            </a:endParaRPr>
          </a:p>
        </p:txBody>
      </p:sp>
      <p:pic>
        <p:nvPicPr>
          <p:cNvPr id="11" name="Picture 10" descr="SCT_Logo_EN_rgb_co.png">
            <a:extLst>
              <a:ext uri="{FF2B5EF4-FFF2-40B4-BE49-F238E27FC236}">
                <a16:creationId xmlns:a16="http://schemas.microsoft.com/office/drawing/2014/main" id="{894CD733-C2B1-8B44-8216-728E9A0B8C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1855-E0DA-6949-819F-7845B57780DE}"/>
              </a:ext>
            </a:extLst>
          </p:cNvPr>
          <p:cNvSpPr>
            <a:spLocks noGrp="1"/>
          </p:cNvSpPr>
          <p:nvPr>
            <p:ph type="title"/>
          </p:nvPr>
        </p:nvSpPr>
        <p:spPr>
          <a:xfrm>
            <a:off x="251521" y="3383310"/>
            <a:ext cx="3600400" cy="844624"/>
          </a:xfrm>
        </p:spPr>
        <p:txBody>
          <a:bodyPr/>
          <a:lstStyle/>
          <a:p>
            <a:r>
              <a:rPr lang="en-GB" sz="3600" b="1">
                <a:solidFill>
                  <a:schemeClr val="bg1"/>
                </a:solidFill>
              </a:rPr>
              <a:t>Reconnaissance</a:t>
            </a:r>
            <a:endParaRPr lang="en-GB" sz="3600" b="1" dirty="0">
              <a:solidFill>
                <a:schemeClr val="bg1"/>
              </a:solidFill>
            </a:endParaRPr>
          </a:p>
        </p:txBody>
      </p:sp>
      <p:sp>
        <p:nvSpPr>
          <p:cNvPr id="5" name="Slide Number Placeholder 4">
            <a:extLst>
              <a:ext uri="{FF2B5EF4-FFF2-40B4-BE49-F238E27FC236}">
                <a16:creationId xmlns:a16="http://schemas.microsoft.com/office/drawing/2014/main" id="{72E2A978-617F-DE4C-8B7F-F27A94A0A077}"/>
              </a:ext>
            </a:extLst>
          </p:cNvPr>
          <p:cNvSpPr>
            <a:spLocks noGrp="1"/>
          </p:cNvSpPr>
          <p:nvPr>
            <p:ph type="sldNum" sz="quarter" idx="12"/>
          </p:nvPr>
        </p:nvSpPr>
        <p:spPr/>
        <p:txBody>
          <a:bodyPr/>
          <a:lstStyle/>
          <a:p>
            <a:fld id="{5F702A45-47BF-984A-A12C-FE3DF6400CA5}" type="slidenum">
              <a:rPr lang="en-US" smtClean="0"/>
              <a:pPr/>
              <a:t>10</a:t>
            </a:fld>
            <a:endParaRPr lang="en-US" dirty="0"/>
          </a:p>
        </p:txBody>
      </p:sp>
      <p:sp>
        <p:nvSpPr>
          <p:cNvPr id="6" name="Rectangle 5">
            <a:extLst>
              <a:ext uri="{FF2B5EF4-FFF2-40B4-BE49-F238E27FC236}">
                <a16:creationId xmlns:a16="http://schemas.microsoft.com/office/drawing/2014/main" id="{C343345E-DB0F-C14E-90E8-9D6A52840418}"/>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5B81CF59-1DCC-B04E-BD8C-42F12DBFCA9D}"/>
              </a:ext>
            </a:extLst>
          </p:cNvPr>
          <p:cNvSpPr>
            <a:spLocks noGrp="1"/>
          </p:cNvSpPr>
          <p:nvPr>
            <p:ph idx="1"/>
          </p:nvPr>
        </p:nvSpPr>
        <p:spPr>
          <a:xfrm>
            <a:off x="4644008" y="195486"/>
            <a:ext cx="4404570" cy="5308131"/>
          </a:xfrm>
        </p:spPr>
        <p:txBody>
          <a:bodyPr/>
          <a:lstStyle/>
          <a:p>
            <a:pPr>
              <a:buClr>
                <a:schemeClr val="bg1"/>
              </a:buClr>
            </a:pPr>
            <a:r>
              <a:rPr lang="fr-FR" sz="2000" dirty="0">
                <a:solidFill>
                  <a:schemeClr val="bg1"/>
                </a:solidFill>
              </a:rPr>
              <a:t>Tous les membres ayant respecté leur engagement convenu à l'égard de leur rôle ou de leur fonction doivent recevoir une reconnaissance.</a:t>
            </a:r>
          </a:p>
          <a:p>
            <a:pPr>
              <a:buClr>
                <a:schemeClr val="bg1"/>
              </a:buClr>
            </a:pPr>
            <a:endParaRPr lang="fr-FR" sz="2000" dirty="0">
              <a:solidFill>
                <a:schemeClr val="bg1"/>
              </a:solidFill>
            </a:endParaRPr>
          </a:p>
          <a:p>
            <a:pPr>
              <a:buClr>
                <a:schemeClr val="bg1"/>
              </a:buClr>
            </a:pPr>
            <a:r>
              <a:rPr lang="fr-FR" sz="2000" dirty="0">
                <a:solidFill>
                  <a:schemeClr val="bg1"/>
                </a:solidFill>
              </a:rPr>
              <a:t>La reconnaissance doit être un processus permanent fondé sur les performances démontrées et la progression personnelle. Elle peut être informelle et formelle, non matérielle et ne doit pas se baser seulement sur les récompenses.</a:t>
            </a:r>
          </a:p>
          <a:p>
            <a:pPr>
              <a:buClr>
                <a:schemeClr val="bg1"/>
              </a:buClr>
            </a:pPr>
            <a:endParaRPr lang="fr-FR" sz="2000" dirty="0">
              <a:solidFill>
                <a:schemeClr val="bg1"/>
              </a:solidFill>
            </a:endParaRPr>
          </a:p>
          <a:p>
            <a:pPr>
              <a:buClr>
                <a:schemeClr val="bg1"/>
              </a:buClr>
            </a:pPr>
            <a:r>
              <a:rPr lang="fr-FR" sz="2000" dirty="0">
                <a:solidFill>
                  <a:schemeClr val="bg1"/>
                </a:solidFill>
              </a:rPr>
              <a:t>La reconnaissance est essentielle pour accroître l'engagement des membres, menant à une plus grande fidélisation à long terme.</a:t>
            </a:r>
          </a:p>
        </p:txBody>
      </p:sp>
      <p:pic>
        <p:nvPicPr>
          <p:cNvPr id="7" name="Picture 6" descr="SCT_Logo_EN_rgb_co.png">
            <a:extLst>
              <a:ext uri="{FF2B5EF4-FFF2-40B4-BE49-F238E27FC236}">
                <a16:creationId xmlns:a16="http://schemas.microsoft.com/office/drawing/2014/main" id="{D8F008C7-6DE6-CA48-92F6-622289E86F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5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2862-63E9-0B47-9B37-488C0941409F}"/>
              </a:ext>
            </a:extLst>
          </p:cNvPr>
          <p:cNvSpPr>
            <a:spLocks noGrp="1"/>
          </p:cNvSpPr>
          <p:nvPr>
            <p:ph type="title"/>
          </p:nvPr>
        </p:nvSpPr>
        <p:spPr>
          <a:xfrm>
            <a:off x="533400" y="1047750"/>
            <a:ext cx="3102496" cy="1524000"/>
          </a:xfrm>
        </p:spPr>
        <p:txBody>
          <a:bodyPr/>
          <a:lstStyle/>
          <a:p>
            <a:r>
              <a:rPr lang="fr-FR" sz="3600" b="1" dirty="0">
                <a:solidFill>
                  <a:schemeClr val="bg1"/>
                </a:solidFill>
              </a:rPr>
              <a:t>Stratégie de fidélisation</a:t>
            </a:r>
          </a:p>
        </p:txBody>
      </p:sp>
      <p:sp>
        <p:nvSpPr>
          <p:cNvPr id="5" name="Slide Number Placeholder 4">
            <a:extLst>
              <a:ext uri="{FF2B5EF4-FFF2-40B4-BE49-F238E27FC236}">
                <a16:creationId xmlns:a16="http://schemas.microsoft.com/office/drawing/2014/main" id="{0A6956D6-9F68-F34A-A51D-4AB430EA75F7}"/>
              </a:ext>
            </a:extLst>
          </p:cNvPr>
          <p:cNvSpPr>
            <a:spLocks noGrp="1"/>
          </p:cNvSpPr>
          <p:nvPr>
            <p:ph type="sldNum" sz="quarter" idx="12"/>
          </p:nvPr>
        </p:nvSpPr>
        <p:spPr/>
        <p:txBody>
          <a:bodyPr/>
          <a:lstStyle/>
          <a:p>
            <a:fld id="{5F702A45-47BF-984A-A12C-FE3DF6400CA5}" type="slidenum">
              <a:rPr lang="en-US" smtClean="0"/>
              <a:pPr/>
              <a:t>11</a:t>
            </a:fld>
            <a:endParaRPr lang="en-US" dirty="0"/>
          </a:p>
        </p:txBody>
      </p:sp>
      <p:sp>
        <p:nvSpPr>
          <p:cNvPr id="6" name="Rectangle 5">
            <a:extLst>
              <a:ext uri="{FF2B5EF4-FFF2-40B4-BE49-F238E27FC236}">
                <a16:creationId xmlns:a16="http://schemas.microsoft.com/office/drawing/2014/main" id="{C6F4E635-FF60-7847-AE02-D345A3EE5964}"/>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5EAEB7F0-2C0E-A945-B008-34EE36D263AC}"/>
              </a:ext>
            </a:extLst>
          </p:cNvPr>
          <p:cNvSpPr>
            <a:spLocks noGrp="1"/>
          </p:cNvSpPr>
          <p:nvPr>
            <p:ph idx="1"/>
          </p:nvPr>
        </p:nvSpPr>
        <p:spPr>
          <a:xfrm>
            <a:off x="4355976" y="195486"/>
            <a:ext cx="4788024" cy="4896544"/>
          </a:xfrm>
        </p:spPr>
        <p:txBody>
          <a:bodyPr/>
          <a:lstStyle/>
          <a:p>
            <a:pPr>
              <a:buClr>
                <a:schemeClr val="bg1"/>
              </a:buClr>
            </a:pPr>
            <a:r>
              <a:rPr lang="fr-FR" sz="1800" dirty="0">
                <a:solidFill>
                  <a:schemeClr val="bg1"/>
                </a:solidFill>
              </a:rPr>
              <a:t>Pour une plus grande fidélisation, les adultes dans les Scoutisme ont besoin de :</a:t>
            </a:r>
          </a:p>
          <a:p>
            <a:pPr marL="292100" indent="-292100">
              <a:buFont typeface="Arial" panose="020B0604020202020204" pitchFamily="34" charset="0"/>
              <a:buChar char="•"/>
            </a:pPr>
            <a:r>
              <a:rPr lang="fr-FR" sz="1800" dirty="0">
                <a:solidFill>
                  <a:schemeClr val="bg1"/>
                </a:solidFill>
              </a:rPr>
              <a:t>faire confiance à l'organisation et sentir qu’ils sont dignes de confiance, respectés et soutenus,</a:t>
            </a:r>
          </a:p>
          <a:p>
            <a:pPr marL="292100" indent="-292100">
              <a:buFont typeface="Arial" panose="020B0604020202020204" pitchFamily="34" charset="0"/>
              <a:buChar char="•"/>
            </a:pPr>
            <a:r>
              <a:rPr lang="fr-FR" sz="1800" dirty="0">
                <a:solidFill>
                  <a:schemeClr val="bg1"/>
                </a:solidFill>
              </a:rPr>
              <a:t>éprouver un sentiment d'engagement envers l'OSN,</a:t>
            </a:r>
          </a:p>
          <a:p>
            <a:pPr marL="292100" indent="-292100">
              <a:buFont typeface="Arial" panose="020B0604020202020204" pitchFamily="34" charset="0"/>
              <a:buChar char="•"/>
            </a:pPr>
            <a:r>
              <a:rPr lang="fr-FR" sz="1800" dirty="0">
                <a:solidFill>
                  <a:schemeClr val="bg1"/>
                </a:solidFill>
              </a:rPr>
              <a:t>avoir régulièrement accès à des opportunités d'apprentissage,</a:t>
            </a:r>
          </a:p>
          <a:p>
            <a:pPr marL="292100" indent="-292100">
              <a:buFont typeface="Arial" panose="020B0604020202020204" pitchFamily="34" charset="0"/>
              <a:buChar char="•"/>
            </a:pPr>
            <a:r>
              <a:rPr lang="fr-FR" sz="1800" dirty="0">
                <a:solidFill>
                  <a:schemeClr val="bg1"/>
                </a:solidFill>
              </a:rPr>
              <a:t>développer continuellement des compétences de responsable,</a:t>
            </a:r>
          </a:p>
          <a:p>
            <a:pPr marL="292100" indent="-292100">
              <a:buFont typeface="Arial" panose="020B0604020202020204" pitchFamily="34" charset="0"/>
              <a:buChar char="•"/>
            </a:pPr>
            <a:r>
              <a:rPr lang="fr-FR" sz="1800" dirty="0">
                <a:solidFill>
                  <a:schemeClr val="bg1"/>
                </a:solidFill>
              </a:rPr>
              <a:t>recevoir un sentiment d'accomplissement de leur rôle ou de leur fonction au sein du Scoutisme et être reconnus pour cela.</a:t>
            </a:r>
          </a:p>
          <a:p>
            <a:pPr marL="292100" indent="-292100">
              <a:buFont typeface="Arial" panose="020B0604020202020204" pitchFamily="34" charset="0"/>
              <a:buChar char="•"/>
            </a:pPr>
            <a:endParaRPr lang="fr-FR" sz="1800" dirty="0">
              <a:solidFill>
                <a:schemeClr val="bg1"/>
              </a:solidFill>
            </a:endParaRPr>
          </a:p>
          <a:p>
            <a:pPr indent="0"/>
            <a:r>
              <a:rPr lang="fr-FR" sz="1800" dirty="0">
                <a:solidFill>
                  <a:schemeClr val="bg1"/>
                </a:solidFill>
              </a:rPr>
              <a:t>Les OSN doivent avoir des stratégies de fidélisation clairement définies.</a:t>
            </a:r>
          </a:p>
          <a:p>
            <a:pPr>
              <a:buClr>
                <a:schemeClr val="bg1"/>
              </a:buClr>
            </a:pPr>
            <a:endParaRPr lang="en-GB" sz="1400" dirty="0">
              <a:solidFill>
                <a:schemeClr val="bg1"/>
              </a:solidFill>
            </a:endParaRPr>
          </a:p>
        </p:txBody>
      </p:sp>
      <p:pic>
        <p:nvPicPr>
          <p:cNvPr id="7" name="Picture 6" descr="SCT_Logo_EN_rgb_co.png">
            <a:extLst>
              <a:ext uri="{FF2B5EF4-FFF2-40B4-BE49-F238E27FC236}">
                <a16:creationId xmlns:a16="http://schemas.microsoft.com/office/drawing/2014/main" id="{4E69B8CC-2E0C-9041-BC72-B783009918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719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E16CAA-7DC8-3740-A4F7-E7A490FFD720}"/>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3400" y="2732279"/>
            <a:ext cx="3352800" cy="1740024"/>
          </a:xfrm>
        </p:spPr>
        <p:txBody>
          <a:bodyPr/>
          <a:lstStyle/>
          <a:p>
            <a:r>
              <a:rPr lang="fr-FR" sz="3600" b="1" dirty="0">
                <a:solidFill>
                  <a:schemeClr val="bg1"/>
                </a:solidFill>
              </a:rPr>
              <a:t>Plan Triennal 2017 - 2020</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12</a:t>
            </a:fld>
            <a:endParaRPr lang="en-US" dirty="0"/>
          </a:p>
        </p:txBody>
      </p:sp>
      <p:sp>
        <p:nvSpPr>
          <p:cNvPr id="8" name="TextBox 7">
            <a:extLst>
              <a:ext uri="{FF2B5EF4-FFF2-40B4-BE49-F238E27FC236}">
                <a16:creationId xmlns:a16="http://schemas.microsoft.com/office/drawing/2014/main" id="{07E9509C-F929-5C46-AB9C-11A316057F05}"/>
              </a:ext>
            </a:extLst>
          </p:cNvPr>
          <p:cNvSpPr txBox="1"/>
          <p:nvPr/>
        </p:nvSpPr>
        <p:spPr>
          <a:xfrm>
            <a:off x="4458927" y="152731"/>
            <a:ext cx="4544888" cy="5170646"/>
          </a:xfrm>
          <a:prstGeom prst="rect">
            <a:avLst/>
          </a:prstGeom>
          <a:noFill/>
        </p:spPr>
        <p:txBody>
          <a:bodyPr wrap="square" rtlCol="0">
            <a:spAutoFit/>
          </a:bodyPr>
          <a:lstStyle/>
          <a:p>
            <a: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Adultes dans le Scoutisme</a:t>
            </a:r>
          </a:p>
          <a:p>
            <a:endPar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Renforcer la mise en œuvre de </a:t>
            </a:r>
            <a:b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tous les aspects du cycle de vie </a:t>
            </a:r>
            <a:b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des adultes dans le Scoutisme </a:t>
            </a:r>
            <a:b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fr-FR"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 compris le recrutement, la formation et la fidélisation), conformément à la Politique Mondiale des Adultes dans le Scoutisme.</a:t>
            </a:r>
          </a:p>
          <a:p>
            <a:endParaRPr lang="fr-FR" sz="20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fr-FR"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ICP : au total, 80 OSN amélioreront leurs processus internes de recrutement, de formation et de fidélisation des adultes responsables, conformément à la Politique Mondiale des Adultes dans le Scoutisme.</a:t>
            </a:r>
            <a:endParaRPr lang="fr-FR"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GB"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SCT_Logo_EN_rgb_co.png">
            <a:extLst>
              <a:ext uri="{FF2B5EF4-FFF2-40B4-BE49-F238E27FC236}">
                <a16:creationId xmlns:a16="http://schemas.microsoft.com/office/drawing/2014/main" id="{1FC95B00-DBF8-BA43-AC6F-6C191252CC2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496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58600" y="411510"/>
            <a:ext cx="8153400" cy="3456384"/>
          </a:xfrm>
        </p:spPr>
        <p:txBody>
          <a:bodyPr/>
          <a:lstStyle/>
          <a:p>
            <a:br>
              <a:rPr lang="en-US" sz="3600" b="1" dirty="0">
                <a:solidFill>
                  <a:schemeClr val="bg1"/>
                </a:solidFill>
              </a:rPr>
            </a:br>
            <a:r>
              <a:rPr lang="fr-FR" sz="8000" b="1" dirty="0">
                <a:solidFill>
                  <a:schemeClr val="bg1"/>
                </a:solidFill>
              </a:rPr>
              <a:t>En quoi </a:t>
            </a:r>
            <a:br>
              <a:rPr lang="fr-FR" sz="8000" b="1" dirty="0">
                <a:solidFill>
                  <a:schemeClr val="bg1"/>
                </a:solidFill>
              </a:rPr>
            </a:br>
            <a:r>
              <a:rPr lang="fr-FR" sz="3600" b="1" dirty="0">
                <a:solidFill>
                  <a:schemeClr val="bg1"/>
                </a:solidFill>
              </a:rPr>
              <a:t>le cycle de vie des adultes dans le Scoutisme est-il pertinent pour vous ?</a:t>
            </a:r>
            <a:endParaRPr lang="en-US" sz="3600" b="1" dirty="0">
              <a:solidFill>
                <a:schemeClr val="bg1"/>
              </a:solidFill>
            </a:endParaRPr>
          </a:p>
        </p:txBody>
      </p:sp>
      <p:sp>
        <p:nvSpPr>
          <p:cNvPr id="4" name="Footer Placeholder 3">
            <a:extLst>
              <a:ext uri="{FF2B5EF4-FFF2-40B4-BE49-F238E27FC236}">
                <a16:creationId xmlns:a16="http://schemas.microsoft.com/office/drawing/2014/main" id="{095F72EF-9CD9-2346-846C-E679F6AC3DF4}"/>
              </a:ext>
            </a:extLst>
          </p:cNvPr>
          <p:cNvSpPr>
            <a:spLocks noGrp="1"/>
          </p:cNvSpPr>
          <p:nvPr>
            <p:ph type="ftr" sz="quarter" idx="11"/>
          </p:nvPr>
        </p:nvSpPr>
        <p:spPr>
          <a:xfrm>
            <a:off x="6084168" y="4487803"/>
            <a:ext cx="4502224" cy="341347"/>
          </a:xfrm>
        </p:spPr>
        <p:txBody>
          <a:bodyPr/>
          <a:lstStyle/>
          <a:p>
            <a:r>
              <a:rPr lang="en-US" dirty="0">
                <a:solidFill>
                  <a:schemeClr val="bg1"/>
                </a:solidFill>
              </a:rPr>
              <a:t>© World Scout Bureau Inc.</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13</a:t>
            </a:fld>
            <a:endParaRPr lang="en-US" dirty="0"/>
          </a:p>
        </p:txBody>
      </p:sp>
      <p:pic>
        <p:nvPicPr>
          <p:cNvPr id="6" name="Picture 5" descr="SCT_Logo_EN_rgb_co.png">
            <a:extLst>
              <a:ext uri="{FF2B5EF4-FFF2-40B4-BE49-F238E27FC236}">
                <a16:creationId xmlns:a16="http://schemas.microsoft.com/office/drawing/2014/main" id="{5002EECA-F2DD-1645-8585-EAF89FD1A84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8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NP08052011_3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21"/>
          <p:cNvSpPr txBox="1">
            <a:spLocks/>
          </p:cNvSpPr>
          <p:nvPr/>
        </p:nvSpPr>
        <p:spPr bwMode="auto">
          <a:xfrm>
            <a:off x="4860032" y="2931790"/>
            <a:ext cx="47180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b="1" dirty="0">
                <a:solidFill>
                  <a:schemeClr val="bg1"/>
                </a:solidFill>
                <a:latin typeface="Helvetica Neue Medium" charset="0"/>
                <a:cs typeface="Helvetica Neue Medium" charset="0"/>
              </a:rPr>
              <a:t>Merci</a:t>
            </a: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02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68EA03-A309-B646-8D57-19EDCCD12509}"/>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405579E7-063C-5448-B614-0FA0F7B09B8B}"/>
              </a:ext>
            </a:extLst>
          </p:cNvPr>
          <p:cNvSpPr>
            <a:spLocks noGrp="1"/>
          </p:cNvSpPr>
          <p:nvPr>
            <p:ph type="title"/>
          </p:nvPr>
        </p:nvSpPr>
        <p:spPr>
          <a:xfrm>
            <a:off x="611560" y="1707654"/>
            <a:ext cx="3102496" cy="2436346"/>
          </a:xfrm>
        </p:spPr>
        <p:txBody>
          <a:bodyPr/>
          <a:lstStyle/>
          <a:p>
            <a:r>
              <a:rPr lang="fr-FR" sz="3600" b="1" dirty="0">
                <a:solidFill>
                  <a:schemeClr val="bg1"/>
                </a:solidFill>
              </a:rPr>
              <a:t>Des millions</a:t>
            </a:r>
            <a:br>
              <a:rPr lang="fr-FR" sz="3600" b="1" dirty="0">
                <a:solidFill>
                  <a:schemeClr val="bg1"/>
                </a:solidFill>
              </a:rPr>
            </a:br>
            <a:r>
              <a:rPr lang="fr-FR" sz="3600" b="1" dirty="0">
                <a:solidFill>
                  <a:schemeClr val="bg1"/>
                </a:solidFill>
              </a:rPr>
              <a:t>d’adultes</a:t>
            </a:r>
          </a:p>
        </p:txBody>
      </p:sp>
      <p:sp>
        <p:nvSpPr>
          <p:cNvPr id="3" name="Content Placeholder 2">
            <a:extLst>
              <a:ext uri="{FF2B5EF4-FFF2-40B4-BE49-F238E27FC236}">
                <a16:creationId xmlns:a16="http://schemas.microsoft.com/office/drawing/2014/main" id="{01FECB97-0180-A646-90A3-2DDB60C7FA60}"/>
              </a:ext>
            </a:extLst>
          </p:cNvPr>
          <p:cNvSpPr>
            <a:spLocks noGrp="1"/>
          </p:cNvSpPr>
          <p:nvPr>
            <p:ph idx="1"/>
          </p:nvPr>
        </p:nvSpPr>
        <p:spPr>
          <a:xfrm>
            <a:off x="4673102" y="956176"/>
            <a:ext cx="4013698" cy="3631798"/>
          </a:xfrm>
        </p:spPr>
        <p:txBody>
          <a:bodyPr/>
          <a:lstStyle/>
          <a:p>
            <a:pPr>
              <a:lnSpc>
                <a:spcPct val="100000"/>
              </a:lnSpc>
            </a:pPr>
            <a:r>
              <a:rPr lang="fr-FR" sz="2400" dirty="0">
                <a:solidFill>
                  <a:schemeClr val="bg1"/>
                </a:solidFill>
              </a:rPr>
              <a:t>Le Scoutisme n'aurait pas pu exister à travers le monde sans les millions d'adultes, la plupart bénévoles, qui soutiennent actuellement le Mouvement en remplissant un large éventail de rôles ou de fonctions. </a:t>
            </a:r>
            <a:br>
              <a:rPr lang="en-MY" sz="3200" dirty="0">
                <a:solidFill>
                  <a:schemeClr val="bg1"/>
                </a:solidFill>
              </a:rPr>
            </a:br>
            <a:endParaRPr lang="en-MY" sz="3200" dirty="0">
              <a:solidFill>
                <a:schemeClr val="bg1"/>
              </a:solidFill>
            </a:endParaRPr>
          </a:p>
          <a:p>
            <a:endParaRPr lang="en-US" dirty="0">
              <a:solidFill>
                <a:schemeClr val="bg1"/>
              </a:solidFill>
            </a:endParaRPr>
          </a:p>
        </p:txBody>
      </p:sp>
      <p:sp>
        <p:nvSpPr>
          <p:cNvPr id="5" name="Slide Number Placeholder 4">
            <a:extLst>
              <a:ext uri="{FF2B5EF4-FFF2-40B4-BE49-F238E27FC236}">
                <a16:creationId xmlns:a16="http://schemas.microsoft.com/office/drawing/2014/main" id="{7BBB4A3C-4EDF-5747-88F9-15DCBCF3EF27}"/>
              </a:ext>
            </a:extLst>
          </p:cNvPr>
          <p:cNvSpPr>
            <a:spLocks noGrp="1"/>
          </p:cNvSpPr>
          <p:nvPr>
            <p:ph type="sldNum" sz="quarter" idx="12"/>
          </p:nvPr>
        </p:nvSpPr>
        <p:spPr/>
        <p:txBody>
          <a:bodyPr/>
          <a:lstStyle/>
          <a:p>
            <a:fld id="{5F702A45-47BF-984A-A12C-FE3DF6400CA5}" type="slidenum">
              <a:rPr lang="en-US" smtClean="0"/>
              <a:pPr/>
              <a:t>2</a:t>
            </a:fld>
            <a:endParaRPr lang="en-US" dirty="0"/>
          </a:p>
        </p:txBody>
      </p:sp>
      <p:pic>
        <p:nvPicPr>
          <p:cNvPr id="6" name="Picture 5" descr="SCT_Logo_EN_rgb_co.png">
            <a:extLst>
              <a:ext uri="{FF2B5EF4-FFF2-40B4-BE49-F238E27FC236}">
                <a16:creationId xmlns:a16="http://schemas.microsoft.com/office/drawing/2014/main" id="{C169CE6B-216A-AD49-9F85-FDB02B553D5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644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4625EC-8B5E-C949-96B7-C7C7C953DA59}"/>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3400" y="1047750"/>
            <a:ext cx="2886472" cy="1091952"/>
          </a:xfrm>
        </p:spPr>
        <p:txBody>
          <a:bodyPr/>
          <a:lstStyle/>
          <a:p>
            <a:r>
              <a:rPr lang="fr-FR" sz="3600" b="1" dirty="0">
                <a:solidFill>
                  <a:schemeClr val="bg1"/>
                </a:solidFill>
              </a:rPr>
              <a:t>Approche systématique</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3</a:t>
            </a:fld>
            <a:endParaRPr lang="en-US" dirty="0"/>
          </a:p>
        </p:txBody>
      </p:sp>
      <p:sp>
        <p:nvSpPr>
          <p:cNvPr id="3" name="Content Placeholder 2">
            <a:extLst>
              <a:ext uri="{FF2B5EF4-FFF2-40B4-BE49-F238E27FC236}">
                <a16:creationId xmlns:a16="http://schemas.microsoft.com/office/drawing/2014/main" id="{03E714F0-9AC2-D149-83B0-9F39C1DF623F}"/>
              </a:ext>
            </a:extLst>
          </p:cNvPr>
          <p:cNvSpPr>
            <a:spLocks noGrp="1"/>
          </p:cNvSpPr>
          <p:nvPr>
            <p:ph idx="1"/>
          </p:nvPr>
        </p:nvSpPr>
        <p:spPr>
          <a:xfrm>
            <a:off x="4716016" y="412632"/>
            <a:ext cx="3970784" cy="4340321"/>
          </a:xfrm>
        </p:spPr>
        <p:txBody>
          <a:bodyPr/>
          <a:lstStyle/>
          <a:p>
            <a:pPr>
              <a:lnSpc>
                <a:spcPct val="100000"/>
              </a:lnSpc>
            </a:pPr>
            <a:r>
              <a:rPr lang="fr-FR" sz="2000" dirty="0">
                <a:solidFill>
                  <a:schemeClr val="bg1"/>
                </a:solidFill>
              </a:rPr>
              <a:t>La notion Adultes dans le Scoutisme est une</a:t>
            </a:r>
          </a:p>
          <a:p>
            <a:pPr>
              <a:lnSpc>
                <a:spcPct val="100000"/>
              </a:lnSpc>
            </a:pPr>
            <a:endParaRPr lang="fr-FR" sz="2000" dirty="0">
              <a:solidFill>
                <a:schemeClr val="bg1"/>
              </a:solidFill>
            </a:endParaRPr>
          </a:p>
          <a:p>
            <a:pPr>
              <a:lnSpc>
                <a:spcPct val="100000"/>
              </a:lnSpc>
            </a:pPr>
            <a:r>
              <a:rPr lang="fr-FR" sz="2000" dirty="0">
                <a:solidFill>
                  <a:schemeClr val="bg1"/>
                </a:solidFill>
              </a:rPr>
              <a:t>approche systématique de soutien aux adultes</a:t>
            </a:r>
          </a:p>
          <a:p>
            <a:pPr>
              <a:lnSpc>
                <a:spcPct val="100000"/>
              </a:lnSpc>
            </a:pPr>
            <a:endParaRPr lang="fr-FR" sz="2000" dirty="0">
              <a:solidFill>
                <a:schemeClr val="bg1"/>
              </a:solidFill>
            </a:endParaRPr>
          </a:p>
          <a:p>
            <a:pPr>
              <a:lnSpc>
                <a:spcPct val="100000"/>
              </a:lnSpc>
            </a:pPr>
            <a:r>
              <a:rPr lang="fr-FR" sz="2000" dirty="0">
                <a:solidFill>
                  <a:schemeClr val="bg1"/>
                </a:solidFill>
              </a:rPr>
              <a:t>pour améliorer l'efficacité, l'engagement et la motivation des adultes responsables</a:t>
            </a:r>
          </a:p>
          <a:p>
            <a:pPr>
              <a:lnSpc>
                <a:spcPct val="100000"/>
              </a:lnSpc>
            </a:pPr>
            <a:endParaRPr lang="fr-FR" sz="2000" dirty="0">
              <a:solidFill>
                <a:schemeClr val="bg1"/>
              </a:solidFill>
            </a:endParaRPr>
          </a:p>
          <a:p>
            <a:pPr>
              <a:lnSpc>
                <a:spcPct val="100000"/>
              </a:lnSpc>
            </a:pPr>
            <a:r>
              <a:rPr lang="fr-FR" sz="2000" dirty="0">
                <a:solidFill>
                  <a:schemeClr val="bg1"/>
                </a:solidFill>
              </a:rPr>
              <a:t>afin que de meilleurs programmes soient proposés par et pour les jeunes.</a:t>
            </a:r>
            <a:endParaRPr lang="fr-FR" dirty="0">
              <a:solidFill>
                <a:schemeClr val="bg1"/>
              </a:solidFill>
            </a:endParaRPr>
          </a:p>
        </p:txBody>
      </p:sp>
      <p:pic>
        <p:nvPicPr>
          <p:cNvPr id="6" name="Picture 5" descr="SCT_Logo_EN_rgb_co.png">
            <a:extLst>
              <a:ext uri="{FF2B5EF4-FFF2-40B4-BE49-F238E27FC236}">
                <a16:creationId xmlns:a16="http://schemas.microsoft.com/office/drawing/2014/main" id="{BD655BF1-9A69-384D-996F-3701CEA50C7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796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4C21D6-C6C1-6748-9D04-60F74BE6BF78}"/>
              </a:ext>
            </a:extLst>
          </p:cNvPr>
          <p:cNvSpPr/>
          <p:nvPr/>
        </p:nvSpPr>
        <p:spPr>
          <a:xfrm>
            <a:off x="6471186" y="2685459"/>
            <a:ext cx="2349286" cy="2215614"/>
          </a:xfrm>
          <a:prstGeom prst="rect">
            <a:avLst/>
          </a:prstGeom>
          <a:solidFill>
            <a:srgbClr val="502B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latin typeface="Helvetica Neue Medium" panose="02000503000000020004" pitchFamily="2" charset="0"/>
              </a:rPr>
              <a:t>DÉVELOPPEMENT ORGANISATIONNEL</a:t>
            </a:r>
          </a:p>
        </p:txBody>
      </p:sp>
      <p:sp>
        <p:nvSpPr>
          <p:cNvPr id="9" name="Rectangle 8">
            <a:extLst>
              <a:ext uri="{FF2B5EF4-FFF2-40B4-BE49-F238E27FC236}">
                <a16:creationId xmlns:a16="http://schemas.microsoft.com/office/drawing/2014/main" id="{F02683AB-8EFA-6E49-87C4-847C333C3D75}"/>
              </a:ext>
            </a:extLst>
          </p:cNvPr>
          <p:cNvSpPr/>
          <p:nvPr/>
        </p:nvSpPr>
        <p:spPr>
          <a:xfrm>
            <a:off x="5185853" y="339502"/>
            <a:ext cx="2368840" cy="224597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0000"/>
              </a:lnSpc>
            </a:pPr>
            <a:r>
              <a:rPr lang="en-MY" dirty="0"/>
              <a:t>ADULTES DANS LE SCOUTISME</a:t>
            </a:r>
          </a:p>
          <a:p>
            <a:pPr algn="ctr"/>
            <a:endParaRPr lang="en-GB" dirty="0">
              <a:latin typeface="Helvetica Neue Medium" panose="02000503000000020004" pitchFamily="2" charset="0"/>
            </a:endParaRPr>
          </a:p>
        </p:txBody>
      </p:sp>
      <p:sp>
        <p:nvSpPr>
          <p:cNvPr id="8" name="Rectangle 7">
            <a:extLst>
              <a:ext uri="{FF2B5EF4-FFF2-40B4-BE49-F238E27FC236}">
                <a16:creationId xmlns:a16="http://schemas.microsoft.com/office/drawing/2014/main" id="{5BE4DA9D-20D5-2A45-B819-8B5F36FD00DD}"/>
              </a:ext>
            </a:extLst>
          </p:cNvPr>
          <p:cNvSpPr/>
          <p:nvPr/>
        </p:nvSpPr>
        <p:spPr>
          <a:xfrm>
            <a:off x="3995936" y="2678595"/>
            <a:ext cx="2374337" cy="2229342"/>
          </a:xfrm>
          <a:prstGeom prst="rect">
            <a:avLst/>
          </a:prstGeom>
          <a:solidFill>
            <a:srgbClr val="AAB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latin typeface="Helvetica Neue Medium" panose="02000503000000020004" pitchFamily="2" charset="0"/>
              </a:rPr>
              <a:t>PROGRAMME DES JEUNES</a:t>
            </a:r>
          </a:p>
        </p:txBody>
      </p:sp>
      <p:sp>
        <p:nvSpPr>
          <p:cNvPr id="2" name="Title 1">
            <a:extLst>
              <a:ext uri="{FF2B5EF4-FFF2-40B4-BE49-F238E27FC236}">
                <a16:creationId xmlns:a16="http://schemas.microsoft.com/office/drawing/2014/main" id="{63D00EF1-1695-5B48-90E5-BB87F6B850CE}"/>
              </a:ext>
            </a:extLst>
          </p:cNvPr>
          <p:cNvSpPr>
            <a:spLocks noGrp="1"/>
          </p:cNvSpPr>
          <p:nvPr>
            <p:ph type="title"/>
          </p:nvPr>
        </p:nvSpPr>
        <p:spPr>
          <a:xfrm>
            <a:off x="533400" y="1047750"/>
            <a:ext cx="2814464" cy="1740024"/>
          </a:xfrm>
        </p:spPr>
        <p:txBody>
          <a:bodyPr/>
          <a:lstStyle/>
          <a:p>
            <a:r>
              <a:rPr lang="fr-FR" sz="3600" b="1" dirty="0">
                <a:solidFill>
                  <a:schemeClr val="bg1"/>
                </a:solidFill>
              </a:rPr>
              <a:t>Lien étroit avec… </a:t>
            </a:r>
          </a:p>
        </p:txBody>
      </p:sp>
      <p:sp>
        <p:nvSpPr>
          <p:cNvPr id="3" name="Content Placeholder 2">
            <a:extLst>
              <a:ext uri="{FF2B5EF4-FFF2-40B4-BE49-F238E27FC236}">
                <a16:creationId xmlns:a16="http://schemas.microsoft.com/office/drawing/2014/main" id="{34F03426-9906-E14D-BC9D-529C01C5AA5D}"/>
              </a:ext>
            </a:extLst>
          </p:cNvPr>
          <p:cNvSpPr>
            <a:spLocks noGrp="1"/>
          </p:cNvSpPr>
          <p:nvPr>
            <p:ph idx="1"/>
          </p:nvPr>
        </p:nvSpPr>
        <p:spPr>
          <a:xfrm>
            <a:off x="533400" y="2316510"/>
            <a:ext cx="3318520" cy="2160240"/>
          </a:xfrm>
        </p:spPr>
        <p:txBody>
          <a:bodyPr/>
          <a:lstStyle/>
          <a:p>
            <a:pPr>
              <a:lnSpc>
                <a:spcPct val="100000"/>
              </a:lnSpc>
            </a:pPr>
            <a:r>
              <a:rPr lang="fr-FR" sz="2000" dirty="0">
                <a:solidFill>
                  <a:schemeClr val="bg1"/>
                </a:solidFill>
              </a:rPr>
              <a:t>La notion des Adultes dans le Scoutisme est l'une des trois priorités stratégiques qui constituent une OSN efficace :</a:t>
            </a:r>
            <a:endParaRPr lang="fr-FR" sz="1400" dirty="0">
              <a:solidFill>
                <a:schemeClr val="bg1"/>
              </a:solidFill>
            </a:endParaRPr>
          </a:p>
        </p:txBody>
      </p:sp>
      <p:sp>
        <p:nvSpPr>
          <p:cNvPr id="5" name="Slide Number Placeholder 4">
            <a:extLst>
              <a:ext uri="{FF2B5EF4-FFF2-40B4-BE49-F238E27FC236}">
                <a16:creationId xmlns:a16="http://schemas.microsoft.com/office/drawing/2014/main" id="{0428C7B5-F0C1-CD45-BEE7-267AAE0E5DEE}"/>
              </a:ext>
            </a:extLst>
          </p:cNvPr>
          <p:cNvSpPr>
            <a:spLocks noGrp="1"/>
          </p:cNvSpPr>
          <p:nvPr>
            <p:ph type="sldNum" sz="quarter" idx="12"/>
          </p:nvPr>
        </p:nvSpPr>
        <p:spPr/>
        <p:txBody>
          <a:bodyPr/>
          <a:lstStyle/>
          <a:p>
            <a:fld id="{5F702A45-47BF-984A-A12C-FE3DF6400CA5}" type="slidenum">
              <a:rPr lang="en-US" smtClean="0"/>
              <a:pPr/>
              <a:t>4</a:t>
            </a:fld>
            <a:endParaRPr lang="en-US" dirty="0"/>
          </a:p>
        </p:txBody>
      </p:sp>
      <p:pic>
        <p:nvPicPr>
          <p:cNvPr id="11" name="Picture 10" descr="SCT_Logo_EN_rgb_co.png">
            <a:extLst>
              <a:ext uri="{FF2B5EF4-FFF2-40B4-BE49-F238E27FC236}">
                <a16:creationId xmlns:a16="http://schemas.microsoft.com/office/drawing/2014/main" id="{9DFCBA67-106E-CC41-AA04-8C468ADB00C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76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80438" y="2787774"/>
            <a:ext cx="2952328" cy="1163960"/>
          </a:xfrm>
        </p:spPr>
        <p:txBody>
          <a:bodyPr/>
          <a:lstStyle/>
          <a:p>
            <a:r>
              <a:rPr lang="fr-FR" sz="3600" b="1" dirty="0">
                <a:solidFill>
                  <a:schemeClr val="bg1"/>
                </a:solidFill>
              </a:rPr>
              <a:t>Résultats stratégiques :</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5</a:t>
            </a:fld>
            <a:endParaRPr lang="en-US" dirty="0"/>
          </a:p>
        </p:txBody>
      </p:sp>
      <p:pic>
        <p:nvPicPr>
          <p:cNvPr id="6" name="Picture 5" descr="SCT_Logo_EN_rgb_co.png">
            <a:extLst>
              <a:ext uri="{FF2B5EF4-FFF2-40B4-BE49-F238E27FC236}">
                <a16:creationId xmlns:a16="http://schemas.microsoft.com/office/drawing/2014/main" id="{19B9E960-2939-7D42-AE2D-1603A07EF58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840" y="490116"/>
            <a:ext cx="5746375" cy="3913584"/>
          </a:xfrm>
          <a:prstGeom prst="rect">
            <a:avLst/>
          </a:prstGeom>
        </p:spPr>
      </p:pic>
    </p:spTree>
    <p:extLst>
      <p:ext uri="{BB962C8B-B14F-4D97-AF65-F5344CB8AC3E}">
        <p14:creationId xmlns:p14="http://schemas.microsoft.com/office/powerpoint/2010/main" val="124694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323528" y="173289"/>
            <a:ext cx="6550192" cy="1656184"/>
          </a:xfrm>
        </p:spPr>
        <p:txBody>
          <a:bodyPr/>
          <a:lstStyle/>
          <a:p>
            <a:r>
              <a:rPr lang="fr-FR" sz="3600" b="1" dirty="0">
                <a:solidFill>
                  <a:schemeClr val="bg1"/>
                </a:solidFill>
              </a:rPr>
              <a:t>Le cycle de vie des adultes dans le Scoutisme</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a:xfrm>
            <a:off x="6553200" y="5518616"/>
            <a:ext cx="2133600" cy="156596"/>
          </a:xfrm>
        </p:spPr>
        <p:txBody>
          <a:bodyPr/>
          <a:lstStyle/>
          <a:p>
            <a:fld id="{5F702A45-47BF-984A-A12C-FE3DF6400CA5}" type="slidenum">
              <a:rPr lang="en-US" smtClean="0"/>
              <a:pPr/>
              <a:t>6</a:t>
            </a:fld>
            <a:endParaRPr lang="en-US" dirty="0"/>
          </a:p>
        </p:txBody>
      </p:sp>
      <p:pic>
        <p:nvPicPr>
          <p:cNvPr id="6" name="Picture 5" descr="SCT_Logo_EN_rgb_co.png">
            <a:extLst>
              <a:ext uri="{FF2B5EF4-FFF2-40B4-BE49-F238E27FC236}">
                <a16:creationId xmlns:a16="http://schemas.microsoft.com/office/drawing/2014/main" id="{102B97AA-E8AE-C84C-A50F-C99BBE6B1D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1086161" y="1419622"/>
            <a:ext cx="6853287" cy="2852661"/>
          </a:xfrm>
          <a:prstGeom prst="rect">
            <a:avLst/>
          </a:prstGeom>
        </p:spPr>
      </p:pic>
    </p:spTree>
    <p:extLst>
      <p:ext uri="{BB962C8B-B14F-4D97-AF65-F5344CB8AC3E}">
        <p14:creationId xmlns:p14="http://schemas.microsoft.com/office/powerpoint/2010/main" val="34940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66889-F463-B747-A8F3-F4CB14F21C3B}"/>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98DDA382-F94C-8D46-A354-108830E9F8AA}"/>
              </a:ext>
            </a:extLst>
          </p:cNvPr>
          <p:cNvSpPr>
            <a:spLocks noGrp="1"/>
          </p:cNvSpPr>
          <p:nvPr>
            <p:ph type="title"/>
          </p:nvPr>
        </p:nvSpPr>
        <p:spPr>
          <a:xfrm>
            <a:off x="546255" y="3075806"/>
            <a:ext cx="8153400" cy="457200"/>
          </a:xfrm>
        </p:spPr>
        <p:txBody>
          <a:bodyPr/>
          <a:lstStyle/>
          <a:p>
            <a:r>
              <a:rPr lang="fr-FR" sz="3600" b="1" dirty="0">
                <a:solidFill>
                  <a:schemeClr val="bg1"/>
                </a:solidFill>
              </a:rPr>
              <a:t>Recrutement</a:t>
            </a:r>
          </a:p>
        </p:txBody>
      </p:sp>
      <p:sp>
        <p:nvSpPr>
          <p:cNvPr id="3" name="Content Placeholder 2">
            <a:extLst>
              <a:ext uri="{FF2B5EF4-FFF2-40B4-BE49-F238E27FC236}">
                <a16:creationId xmlns:a16="http://schemas.microsoft.com/office/drawing/2014/main" id="{AE5C63DC-81C9-BA4A-8874-D68A42CEC568}"/>
              </a:ext>
            </a:extLst>
          </p:cNvPr>
          <p:cNvSpPr>
            <a:spLocks noGrp="1"/>
          </p:cNvSpPr>
          <p:nvPr>
            <p:ph idx="1"/>
          </p:nvPr>
        </p:nvSpPr>
        <p:spPr>
          <a:xfrm>
            <a:off x="4637967" y="763163"/>
            <a:ext cx="4186808" cy="3837387"/>
          </a:xfrm>
        </p:spPr>
        <p:txBody>
          <a:bodyPr/>
          <a:lstStyle/>
          <a:p>
            <a:r>
              <a:rPr lang="fr-FR" sz="2000" dirty="0">
                <a:solidFill>
                  <a:schemeClr val="bg1"/>
                </a:solidFill>
              </a:rPr>
              <a:t>Le recrutement est un processus de sélection de bénévoles ou d’employés du personnel dans le but de réaliser différents travaux, tâches, fonctions ou rôles requis par l'organisation.</a:t>
            </a:r>
          </a:p>
          <a:p>
            <a:endParaRPr lang="en-GB" sz="2000" dirty="0">
              <a:solidFill>
                <a:schemeClr val="bg1"/>
              </a:solidFill>
            </a:endParaRPr>
          </a:p>
          <a:p>
            <a:r>
              <a:rPr lang="fr-FR" sz="2000" dirty="0">
                <a:solidFill>
                  <a:schemeClr val="bg1"/>
                </a:solidFill>
              </a:rPr>
              <a:t>Les étapes du recrutement sont :</a:t>
            </a:r>
          </a:p>
          <a:p>
            <a:pPr marL="105750" indent="-285750">
              <a:buFont typeface="Arial" panose="020B0604020202020204" pitchFamily="34" charset="0"/>
              <a:buChar char="•"/>
            </a:pPr>
            <a:r>
              <a:rPr lang="fr-FR" sz="2000" dirty="0">
                <a:solidFill>
                  <a:schemeClr val="bg1"/>
                </a:solidFill>
              </a:rPr>
              <a:t>Évaluation des besoins</a:t>
            </a:r>
          </a:p>
          <a:p>
            <a:pPr marL="105750" indent="-285750">
              <a:buFont typeface="Arial" panose="020B0604020202020204" pitchFamily="34" charset="0"/>
              <a:buChar char="•"/>
            </a:pPr>
            <a:r>
              <a:rPr lang="fr-FR" sz="2000" dirty="0">
                <a:solidFill>
                  <a:schemeClr val="bg1"/>
                </a:solidFill>
              </a:rPr>
              <a:t>Attractivité et sélection</a:t>
            </a:r>
          </a:p>
          <a:p>
            <a:pPr marL="105750" indent="-285750">
              <a:buFont typeface="Arial" panose="020B0604020202020204" pitchFamily="34" charset="0"/>
              <a:buChar char="•"/>
            </a:pPr>
            <a:r>
              <a:rPr lang="fr-FR" sz="2000" dirty="0">
                <a:solidFill>
                  <a:schemeClr val="bg1"/>
                </a:solidFill>
              </a:rPr>
              <a:t>Intégration</a:t>
            </a:r>
          </a:p>
          <a:p>
            <a:pPr marL="105750" indent="-285750">
              <a:buFont typeface="Arial" panose="020B0604020202020204" pitchFamily="34" charset="0"/>
              <a:buChar char="•"/>
            </a:pPr>
            <a:r>
              <a:rPr lang="fr-FR" sz="2000" dirty="0">
                <a:solidFill>
                  <a:schemeClr val="bg1"/>
                </a:solidFill>
              </a:rPr>
              <a:t>Accord à l’amiable</a:t>
            </a:r>
          </a:p>
          <a:p>
            <a:pPr marL="105750" indent="-285750">
              <a:buFont typeface="Arial" panose="020B0604020202020204" pitchFamily="34" charset="0"/>
              <a:buChar char="•"/>
            </a:pPr>
            <a:r>
              <a:rPr lang="fr-FR" sz="2000" dirty="0">
                <a:solidFill>
                  <a:schemeClr val="bg1"/>
                </a:solidFill>
              </a:rPr>
              <a:t>Nomination</a:t>
            </a:r>
          </a:p>
        </p:txBody>
      </p:sp>
      <p:sp>
        <p:nvSpPr>
          <p:cNvPr id="5" name="Slide Number Placeholder 4">
            <a:extLst>
              <a:ext uri="{FF2B5EF4-FFF2-40B4-BE49-F238E27FC236}">
                <a16:creationId xmlns:a16="http://schemas.microsoft.com/office/drawing/2014/main" id="{41A91275-598E-4B40-89EB-19AA4E6A0736}"/>
              </a:ext>
            </a:extLst>
          </p:cNvPr>
          <p:cNvSpPr>
            <a:spLocks noGrp="1"/>
          </p:cNvSpPr>
          <p:nvPr>
            <p:ph type="sldNum" sz="quarter" idx="12"/>
          </p:nvPr>
        </p:nvSpPr>
        <p:spPr/>
        <p:txBody>
          <a:bodyPr/>
          <a:lstStyle/>
          <a:p>
            <a:fld id="{5F702A45-47BF-984A-A12C-FE3DF6400CA5}" type="slidenum">
              <a:rPr lang="en-US" smtClean="0"/>
              <a:pPr/>
              <a:t>7</a:t>
            </a:fld>
            <a:endParaRPr lang="en-US" dirty="0"/>
          </a:p>
        </p:txBody>
      </p:sp>
      <p:pic>
        <p:nvPicPr>
          <p:cNvPr id="7" name="Picture 6" descr="SCT_Logo_EN_rgb_co.png">
            <a:extLst>
              <a:ext uri="{FF2B5EF4-FFF2-40B4-BE49-F238E27FC236}">
                <a16:creationId xmlns:a16="http://schemas.microsoft.com/office/drawing/2014/main" id="{A1145288-DF77-F44B-9593-F1099BCAF8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011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8970-88E4-AF43-A9E0-E1C09D201B97}"/>
              </a:ext>
            </a:extLst>
          </p:cNvPr>
          <p:cNvSpPr>
            <a:spLocks noGrp="1"/>
          </p:cNvSpPr>
          <p:nvPr>
            <p:ph type="title"/>
          </p:nvPr>
        </p:nvSpPr>
        <p:spPr>
          <a:xfrm>
            <a:off x="551415" y="3003798"/>
            <a:ext cx="8153400" cy="457200"/>
          </a:xfrm>
        </p:spPr>
        <p:txBody>
          <a:bodyPr/>
          <a:lstStyle/>
          <a:p>
            <a:r>
              <a:rPr lang="en-GB" sz="3600" b="1" dirty="0">
                <a:solidFill>
                  <a:schemeClr val="bg1"/>
                </a:solidFill>
              </a:rPr>
              <a:t>Performances</a:t>
            </a:r>
            <a:endParaRPr lang="en-GB" b="1" dirty="0">
              <a:solidFill>
                <a:schemeClr val="bg1"/>
              </a:solidFill>
            </a:endParaRPr>
          </a:p>
        </p:txBody>
      </p:sp>
      <p:sp>
        <p:nvSpPr>
          <p:cNvPr id="5" name="Slide Number Placeholder 4">
            <a:extLst>
              <a:ext uri="{FF2B5EF4-FFF2-40B4-BE49-F238E27FC236}">
                <a16:creationId xmlns:a16="http://schemas.microsoft.com/office/drawing/2014/main" id="{55E70EB3-A127-3848-956F-8335252EE83C}"/>
              </a:ext>
            </a:extLst>
          </p:cNvPr>
          <p:cNvSpPr>
            <a:spLocks noGrp="1"/>
          </p:cNvSpPr>
          <p:nvPr>
            <p:ph type="sldNum" sz="quarter" idx="12"/>
          </p:nvPr>
        </p:nvSpPr>
        <p:spPr/>
        <p:txBody>
          <a:bodyPr/>
          <a:lstStyle/>
          <a:p>
            <a:fld id="{5F702A45-47BF-984A-A12C-FE3DF6400CA5}" type="slidenum">
              <a:rPr lang="en-US" smtClean="0"/>
              <a:pPr/>
              <a:t>8</a:t>
            </a:fld>
            <a:endParaRPr lang="en-US" dirty="0"/>
          </a:p>
        </p:txBody>
      </p:sp>
      <p:sp>
        <p:nvSpPr>
          <p:cNvPr id="6" name="Rectangle 5">
            <a:extLst>
              <a:ext uri="{FF2B5EF4-FFF2-40B4-BE49-F238E27FC236}">
                <a16:creationId xmlns:a16="http://schemas.microsoft.com/office/drawing/2014/main" id="{A1C3E633-53AC-7041-8078-DF4BA67A7BD4}"/>
              </a:ext>
            </a:extLst>
          </p:cNvPr>
          <p:cNvSpPr/>
          <p:nvPr/>
        </p:nvSpPr>
        <p:spPr>
          <a:xfrm>
            <a:off x="4355976" y="0"/>
            <a:ext cx="482279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5BED286F-09C2-4C45-A36A-D053D67E3BAA}"/>
              </a:ext>
            </a:extLst>
          </p:cNvPr>
          <p:cNvSpPr>
            <a:spLocks noGrp="1"/>
          </p:cNvSpPr>
          <p:nvPr>
            <p:ph idx="1"/>
          </p:nvPr>
        </p:nvSpPr>
        <p:spPr>
          <a:xfrm>
            <a:off x="4598854" y="320390"/>
            <a:ext cx="4282380" cy="4823110"/>
          </a:xfrm>
        </p:spPr>
        <p:txBody>
          <a:bodyPr/>
          <a:lstStyle/>
          <a:p>
            <a:pPr>
              <a:buClr>
                <a:schemeClr val="bg1"/>
              </a:buClr>
            </a:pPr>
            <a:r>
              <a:rPr lang="fr-FR" sz="2000" dirty="0">
                <a:solidFill>
                  <a:schemeClr val="bg1"/>
                </a:solidFill>
              </a:rPr>
              <a:t>Les performances sont l'action ou le processus d'exécution d'une tâche ou d'une fonction. Pour de bonnes performances, les éléments suivants sont essentiels :</a:t>
            </a:r>
          </a:p>
          <a:p>
            <a:pPr marL="105750" indent="-285750">
              <a:buFont typeface="Arial" panose="020B0604020202020204" pitchFamily="34" charset="0"/>
              <a:buChar char="•"/>
            </a:pPr>
            <a:r>
              <a:rPr lang="fr-FR" sz="2000" dirty="0">
                <a:solidFill>
                  <a:schemeClr val="bg1"/>
                </a:solidFill>
              </a:rPr>
              <a:t>Initiation</a:t>
            </a:r>
          </a:p>
          <a:p>
            <a:pPr marL="105750" indent="-285750">
              <a:buFont typeface="Arial" panose="020B0604020202020204" pitchFamily="34" charset="0"/>
              <a:buChar char="•"/>
            </a:pPr>
            <a:r>
              <a:rPr lang="fr-FR" sz="2000" dirty="0">
                <a:solidFill>
                  <a:schemeClr val="bg1"/>
                </a:solidFill>
              </a:rPr>
              <a:t>Système de formation</a:t>
            </a:r>
          </a:p>
          <a:p>
            <a:pPr marL="105750" indent="-285750">
              <a:buFont typeface="Arial" panose="020B0604020202020204" pitchFamily="34" charset="0"/>
              <a:buChar char="•"/>
            </a:pPr>
            <a:r>
              <a:rPr lang="fr-FR" sz="2000" dirty="0">
                <a:solidFill>
                  <a:schemeClr val="bg1"/>
                </a:solidFill>
              </a:rPr>
              <a:t>Suivi</a:t>
            </a:r>
          </a:p>
          <a:p>
            <a:pPr marL="105750" indent="-285750">
              <a:buFont typeface="Arial" panose="020B0604020202020204" pitchFamily="34" charset="0"/>
              <a:buChar char="•"/>
            </a:pPr>
            <a:r>
              <a:rPr lang="fr-FR" sz="2000" dirty="0">
                <a:solidFill>
                  <a:schemeClr val="bg1"/>
                </a:solidFill>
              </a:rPr>
              <a:t>Soutien continu</a:t>
            </a:r>
          </a:p>
          <a:p>
            <a:pPr marL="105750" indent="-285750">
              <a:buFont typeface="Arial" panose="020B0604020202020204" pitchFamily="34" charset="0"/>
              <a:buChar char="•"/>
            </a:pPr>
            <a:r>
              <a:rPr lang="fr-FR" sz="2000" dirty="0">
                <a:solidFill>
                  <a:schemeClr val="bg1"/>
                </a:solidFill>
              </a:rPr>
              <a:t>Gestion des performances</a:t>
            </a:r>
          </a:p>
          <a:p>
            <a:pPr marL="105750" indent="-285750">
              <a:buClr>
                <a:schemeClr val="bg1"/>
              </a:buClr>
              <a:buFont typeface="Arial" panose="020B0604020202020204" pitchFamily="34" charset="0"/>
              <a:buChar char="•"/>
            </a:pPr>
            <a:endParaRPr lang="fr-FR" sz="2000" dirty="0">
              <a:solidFill>
                <a:schemeClr val="bg1"/>
              </a:solidFill>
            </a:endParaRPr>
          </a:p>
          <a:p>
            <a:pPr indent="0">
              <a:buClr>
                <a:schemeClr val="bg1"/>
              </a:buClr>
            </a:pPr>
            <a:r>
              <a:rPr lang="fr-FR" sz="2000" dirty="0">
                <a:solidFill>
                  <a:schemeClr val="bg1"/>
                </a:solidFill>
              </a:rPr>
              <a:t>La gestion de la performance est un processus continu, complet et naturel qui clarifie les attentes mutuelles et le soutien requis.</a:t>
            </a:r>
          </a:p>
          <a:p>
            <a:pPr indent="0">
              <a:buClr>
                <a:schemeClr val="bg1"/>
              </a:buClr>
            </a:pPr>
            <a:endParaRPr lang="fr-FR" sz="2000" dirty="0">
              <a:solidFill>
                <a:schemeClr val="bg1"/>
              </a:solidFill>
            </a:endParaRPr>
          </a:p>
        </p:txBody>
      </p:sp>
      <p:pic>
        <p:nvPicPr>
          <p:cNvPr id="7" name="Picture 6" descr="SCT_Logo_EN_rgb_co.png">
            <a:extLst>
              <a:ext uri="{FF2B5EF4-FFF2-40B4-BE49-F238E27FC236}">
                <a16:creationId xmlns:a16="http://schemas.microsoft.com/office/drawing/2014/main" id="{207C3151-C07B-C945-B6A7-4A0064321C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2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B57A-5804-A44C-8CD6-D74B158EBC30}"/>
              </a:ext>
            </a:extLst>
          </p:cNvPr>
          <p:cNvSpPr>
            <a:spLocks noGrp="1"/>
          </p:cNvSpPr>
          <p:nvPr>
            <p:ph type="title"/>
          </p:nvPr>
        </p:nvSpPr>
        <p:spPr>
          <a:xfrm>
            <a:off x="533400" y="2859781"/>
            <a:ext cx="3462536" cy="1331171"/>
          </a:xfrm>
        </p:spPr>
        <p:txBody>
          <a:bodyPr/>
          <a:lstStyle/>
          <a:p>
            <a:r>
              <a:rPr lang="fr-FR" sz="3600" b="1" dirty="0">
                <a:solidFill>
                  <a:schemeClr val="bg1"/>
                </a:solidFill>
              </a:rPr>
              <a:t>Décisions </a:t>
            </a:r>
            <a:br>
              <a:rPr lang="fr-FR" sz="3600" b="1" dirty="0">
                <a:solidFill>
                  <a:schemeClr val="bg1"/>
                </a:solidFill>
              </a:rPr>
            </a:br>
            <a:r>
              <a:rPr lang="fr-FR" sz="3600" b="1" dirty="0">
                <a:solidFill>
                  <a:schemeClr val="bg1"/>
                </a:solidFill>
              </a:rPr>
              <a:t>pour l’avenir</a:t>
            </a:r>
          </a:p>
        </p:txBody>
      </p:sp>
      <p:sp>
        <p:nvSpPr>
          <p:cNvPr id="5" name="Slide Number Placeholder 4">
            <a:extLst>
              <a:ext uri="{FF2B5EF4-FFF2-40B4-BE49-F238E27FC236}">
                <a16:creationId xmlns:a16="http://schemas.microsoft.com/office/drawing/2014/main" id="{6C5D60AA-4214-0A4A-8F04-83899BCBC9DC}"/>
              </a:ext>
            </a:extLst>
          </p:cNvPr>
          <p:cNvSpPr>
            <a:spLocks noGrp="1"/>
          </p:cNvSpPr>
          <p:nvPr>
            <p:ph type="sldNum" sz="quarter" idx="12"/>
          </p:nvPr>
        </p:nvSpPr>
        <p:spPr/>
        <p:txBody>
          <a:bodyPr/>
          <a:lstStyle/>
          <a:p>
            <a:fld id="{5F702A45-47BF-984A-A12C-FE3DF6400CA5}" type="slidenum">
              <a:rPr lang="en-US" smtClean="0"/>
              <a:pPr/>
              <a:t>9</a:t>
            </a:fld>
            <a:endParaRPr lang="en-US" dirty="0"/>
          </a:p>
        </p:txBody>
      </p:sp>
      <p:sp>
        <p:nvSpPr>
          <p:cNvPr id="6" name="Rectangle 5">
            <a:extLst>
              <a:ext uri="{FF2B5EF4-FFF2-40B4-BE49-F238E27FC236}">
                <a16:creationId xmlns:a16="http://schemas.microsoft.com/office/drawing/2014/main" id="{7F1BA554-1B24-D04B-AF9B-9D667B171A7E}"/>
              </a:ext>
            </a:extLst>
          </p:cNvPr>
          <p:cNvSpPr/>
          <p:nvPr/>
        </p:nvSpPr>
        <p:spPr>
          <a:xfrm>
            <a:off x="4427984" y="0"/>
            <a:ext cx="4750790"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44A145EB-D683-D341-B40F-F8D4DFDA7E5E}"/>
              </a:ext>
            </a:extLst>
          </p:cNvPr>
          <p:cNvSpPr>
            <a:spLocks noGrp="1"/>
          </p:cNvSpPr>
          <p:nvPr>
            <p:ph idx="1"/>
          </p:nvPr>
        </p:nvSpPr>
        <p:spPr>
          <a:xfrm>
            <a:off x="4693690" y="44951"/>
            <a:ext cx="4219378" cy="4993214"/>
          </a:xfrm>
        </p:spPr>
        <p:txBody>
          <a:bodyPr/>
          <a:lstStyle/>
          <a:p>
            <a:pPr>
              <a:buClr>
                <a:schemeClr val="bg1"/>
              </a:buClr>
            </a:pPr>
            <a:r>
              <a:rPr lang="fr-FR" sz="2000" dirty="0">
                <a:solidFill>
                  <a:schemeClr val="bg1"/>
                </a:solidFill>
              </a:rPr>
              <a:t>La Politique des Adultes dans le Scoutisme préconise fortement la mobilité et la flexibilité à travers les rôles et les fonctions. Cela offre plus d’opportunités de participation à tous les niveaux. </a:t>
            </a:r>
          </a:p>
          <a:p>
            <a:pPr>
              <a:buClr>
                <a:schemeClr val="bg1"/>
              </a:buClr>
            </a:pPr>
            <a:endParaRPr lang="fr-FR" sz="2000" dirty="0">
              <a:solidFill>
                <a:schemeClr val="bg1"/>
              </a:solidFill>
            </a:endParaRPr>
          </a:p>
          <a:p>
            <a:pPr>
              <a:buClr>
                <a:schemeClr val="bg1"/>
              </a:buClr>
            </a:pPr>
            <a:r>
              <a:rPr lang="fr-FR" sz="2000" dirty="0">
                <a:solidFill>
                  <a:schemeClr val="bg1"/>
                </a:solidFill>
              </a:rPr>
              <a:t>Les décisions possibles pour l'avenir sont :</a:t>
            </a:r>
          </a:p>
          <a:p>
            <a:pPr marL="105750" indent="-285750">
              <a:buFont typeface="Arial" panose="020B0604020202020204" pitchFamily="34" charset="0"/>
              <a:buChar char="•"/>
            </a:pPr>
            <a:r>
              <a:rPr lang="fr-FR" sz="2000" dirty="0">
                <a:solidFill>
                  <a:schemeClr val="bg1"/>
                </a:solidFill>
              </a:rPr>
              <a:t>Renouvellement</a:t>
            </a:r>
          </a:p>
          <a:p>
            <a:pPr marL="105750" indent="-285750">
              <a:buFont typeface="Arial" panose="020B0604020202020204" pitchFamily="34" charset="0"/>
              <a:buChar char="•"/>
            </a:pPr>
            <a:r>
              <a:rPr lang="fr-FR" sz="2000" dirty="0">
                <a:solidFill>
                  <a:schemeClr val="bg1"/>
                </a:solidFill>
              </a:rPr>
              <a:t>Réaffectation</a:t>
            </a:r>
          </a:p>
          <a:p>
            <a:pPr marL="105750" indent="-285750">
              <a:buFont typeface="Arial" panose="020B0604020202020204" pitchFamily="34" charset="0"/>
              <a:buChar char="•"/>
            </a:pPr>
            <a:r>
              <a:rPr lang="fr-FR" sz="2000" dirty="0">
                <a:solidFill>
                  <a:schemeClr val="bg1"/>
                </a:solidFill>
              </a:rPr>
              <a:t>Retraite</a:t>
            </a:r>
          </a:p>
          <a:p>
            <a:pPr>
              <a:buClr>
                <a:schemeClr val="bg1"/>
              </a:buClr>
            </a:pPr>
            <a:endParaRPr lang="fr-FR" sz="2000" dirty="0">
              <a:solidFill>
                <a:schemeClr val="bg1"/>
              </a:solidFill>
            </a:endParaRPr>
          </a:p>
          <a:p>
            <a:pPr>
              <a:buClr>
                <a:schemeClr val="bg1"/>
              </a:buClr>
            </a:pPr>
            <a:r>
              <a:rPr lang="fr-FR" sz="2000" dirty="0">
                <a:solidFill>
                  <a:schemeClr val="bg1"/>
                </a:solidFill>
              </a:rPr>
              <a:t>Les décisions pour l'avenir permettent une bonne gestion des RH et aident les membres à rester motivés pour de nouveaux engagements.</a:t>
            </a:r>
            <a:endParaRPr lang="en-GB" dirty="0">
              <a:solidFill>
                <a:schemeClr val="bg1"/>
              </a:solidFill>
            </a:endParaRPr>
          </a:p>
          <a:p>
            <a:pPr>
              <a:buClr>
                <a:schemeClr val="bg1"/>
              </a:buClr>
            </a:pPr>
            <a:endParaRPr lang="en-GB" dirty="0">
              <a:solidFill>
                <a:schemeClr val="bg1"/>
              </a:solidFill>
            </a:endParaRPr>
          </a:p>
        </p:txBody>
      </p:sp>
      <p:pic>
        <p:nvPicPr>
          <p:cNvPr id="7" name="Picture 6" descr="SCT_Logo_EN_rgb_co.png">
            <a:extLst>
              <a:ext uri="{FF2B5EF4-FFF2-40B4-BE49-F238E27FC236}">
                <a16:creationId xmlns:a16="http://schemas.microsoft.com/office/drawing/2014/main" id="{B55E6619-B370-AC42-8E2F-F4FBFD9C1B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202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5664</TotalTime>
  <Words>528</Words>
  <Application>Microsoft Macintosh PowerPoint</Application>
  <PresentationFormat>On-screen Show (16:9)</PresentationFormat>
  <Paragraphs>89</Paragraphs>
  <Slides>14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ＭＳ Ｐゴシック</vt:lpstr>
      <vt:lpstr>Arial</vt:lpstr>
      <vt:lpstr>Calibri</vt:lpstr>
      <vt:lpstr>Futura Book</vt:lpstr>
      <vt:lpstr>Helvetica Neue</vt:lpstr>
      <vt:lpstr>Helvetica Neue Medium</vt:lpstr>
      <vt:lpstr>Verdana</vt:lpstr>
      <vt:lpstr>Wingdings</vt:lpstr>
      <vt:lpstr>Studio</vt:lpstr>
      <vt:lpstr>PowerPoint Presentation</vt:lpstr>
      <vt:lpstr>Des millions d’adultes</vt:lpstr>
      <vt:lpstr>Approche systématique</vt:lpstr>
      <vt:lpstr>Lien étroit avec… </vt:lpstr>
      <vt:lpstr>Résultats stratégiques :</vt:lpstr>
      <vt:lpstr>Le cycle de vie des adultes dans le Scoutisme</vt:lpstr>
      <vt:lpstr>Recrutement</vt:lpstr>
      <vt:lpstr>Performances</vt:lpstr>
      <vt:lpstr>Décisions  pour l’avenir</vt:lpstr>
      <vt:lpstr>Reconnaissance</vt:lpstr>
      <vt:lpstr>Stratégie de fidélisation</vt:lpstr>
      <vt:lpstr>Plan Triennal 2017 - 2020</vt:lpstr>
      <vt:lpstr> En quoi  le cycle de vie des adultes dans le Scoutisme est-il pertinent pour vous ?</vt:lpstr>
      <vt:lpstr>PowerPoint Presentation</vt:lpstr>
    </vt:vector>
  </TitlesOfParts>
  <Company>World Scout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 Ortega</dc:creator>
  <cp:lastModifiedBy>George Michel Botros</cp:lastModifiedBy>
  <cp:revision>373</cp:revision>
  <dcterms:created xsi:type="dcterms:W3CDTF">2013-06-16T21:48:09Z</dcterms:created>
  <dcterms:modified xsi:type="dcterms:W3CDTF">2018-09-19T07:00:09Z</dcterms:modified>
</cp:coreProperties>
</file>