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16"/>
  </p:notesMasterIdLst>
  <p:handoutMasterIdLst>
    <p:handoutMasterId r:id="rId17"/>
  </p:handoutMasterIdLst>
  <p:sldIdLst>
    <p:sldId id="257" r:id="rId2"/>
    <p:sldId id="380" r:id="rId3"/>
    <p:sldId id="371" r:id="rId4"/>
    <p:sldId id="379" r:id="rId5"/>
    <p:sldId id="372" r:id="rId6"/>
    <p:sldId id="373" r:id="rId7"/>
    <p:sldId id="382" r:id="rId8"/>
    <p:sldId id="383" r:id="rId9"/>
    <p:sldId id="384" r:id="rId10"/>
    <p:sldId id="385" r:id="rId11"/>
    <p:sldId id="386" r:id="rId12"/>
    <p:sldId id="374" r:id="rId13"/>
    <p:sldId id="376" r:id="rId14"/>
    <p:sldId id="38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0">
          <p15:clr>
            <a:srgbClr val="A4A3A4"/>
          </p15:clr>
        </p15:guide>
        <p15:guide id="2" pos="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B8C"/>
    <a:srgbClr val="AABA0A"/>
    <a:srgbClr val="00AABA"/>
    <a:srgbClr val="E23D28"/>
    <a:srgbClr val="78B929"/>
    <a:srgbClr val="2076CD"/>
    <a:srgbClr val="95B921"/>
    <a:srgbClr val="F1FBFE"/>
    <a:srgbClr val="4E0E8C"/>
    <a:srgbClr val="31A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2"/>
    <p:restoredTop sz="94419"/>
  </p:normalViewPr>
  <p:slideViewPr>
    <p:cSldViewPr snapToObjects="1" showGuides="1">
      <p:cViewPr varScale="1">
        <p:scale>
          <a:sx n="138" d="100"/>
          <a:sy n="138" d="100"/>
        </p:scale>
        <p:origin x="680" y="184"/>
      </p:cViewPr>
      <p:guideLst>
        <p:guide orient="horz" pos="2820"/>
        <p:guide pos="33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Medium"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Medium" panose="02000503000000020004" pitchFamily="2" charset="0"/>
              </a:rPr>
              <a:pPr/>
              <a:t>8/24/18</a:t>
            </a:fld>
            <a:endParaRPr lang="en-US" dirty="0">
              <a:latin typeface="Helvetica Neue Medium"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Medium"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Medium" panose="02000503000000020004" pitchFamily="2" charset="0"/>
              </a:rPr>
              <a:pPr/>
              <a:t>‹#›</a:t>
            </a:fld>
            <a:endParaRPr lang="en-US" dirty="0">
              <a:latin typeface="Helvetica Neue Medium" panose="02000503000000020004" pitchFamily="2" charset="0"/>
            </a:endParaRPr>
          </a:p>
        </p:txBody>
      </p:sp>
    </p:spTree>
    <p:extLst>
      <p:ext uri="{BB962C8B-B14F-4D97-AF65-F5344CB8AC3E}">
        <p14:creationId xmlns:p14="http://schemas.microsoft.com/office/powerpoint/2010/main" val="20209325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4BD6E73F-CE99-B541-A3E3-0916A80BD4BF}" type="datetime1">
              <a:rPr lang="en-US" smtClean="0"/>
              <a:pPr/>
              <a:t>8/24/18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707423918"/>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dirty="0"/>
          </a:p>
        </p:txBody>
      </p:sp>
    </p:spTree>
    <p:extLst>
      <p:ext uri="{BB962C8B-B14F-4D97-AF65-F5344CB8AC3E}">
        <p14:creationId xmlns:p14="http://schemas.microsoft.com/office/powerpoint/2010/main" val="148981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14</a:t>
            </a:fld>
            <a:endParaRPr lang="en-US" sz="1200"/>
          </a:p>
        </p:txBody>
      </p:sp>
    </p:spTree>
    <p:extLst>
      <p:ext uri="{BB962C8B-B14F-4D97-AF65-F5344CB8AC3E}">
        <p14:creationId xmlns:p14="http://schemas.microsoft.com/office/powerpoint/2010/main" val="398217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8" name="Rectangle 7"/>
          <p:cNvSpPr/>
          <p:nvPr userDrawn="1"/>
        </p:nvSpPr>
        <p:spPr>
          <a:xfrm>
            <a:off x="2" y="-95250"/>
            <a:ext cx="9143999" cy="52387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Helvetica Neue Medium"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81151"/>
            <a:ext cx="8305800" cy="1343656"/>
          </a:xfrm>
          <a:prstGeom prst="rect">
            <a:avLst/>
          </a:prstGeom>
        </p:spPr>
        <p:txBody>
          <a:bodyPr anchor="ctr" anchorCtr="0"/>
          <a:lstStyle>
            <a:lvl1pPr algn="ctr">
              <a:spcAft>
                <a:spcPts val="0"/>
              </a:spcAft>
              <a:defRPr sz="3600" b="0" i="0" cap="none" baseline="0">
                <a:solidFill>
                  <a:schemeClr val="tx2"/>
                </a:solidFill>
                <a:effectLst/>
                <a:latin typeface="Helvetica Neue Medium" panose="02000503000000020004" pitchFamily="2" charset="0"/>
              </a:defRPr>
            </a:lvl1pPr>
          </a:lstStyle>
          <a:p>
            <a:r>
              <a:rPr lang="fr-CH" dirty="0"/>
              <a:t>Click to edit Master </a:t>
            </a:r>
            <a:br>
              <a:rPr lang="fr-CH" dirty="0"/>
            </a:br>
            <a:r>
              <a:rPr lang="fr-CH" dirty="0"/>
              <a:t>title style</a:t>
            </a:r>
            <a:endParaRPr dirty="0"/>
          </a:p>
        </p:txBody>
      </p:sp>
      <p:sp>
        <p:nvSpPr>
          <p:cNvPr id="3" name="Text Placeholder 2"/>
          <p:cNvSpPr>
            <a:spLocks noGrp="1"/>
          </p:cNvSpPr>
          <p:nvPr>
            <p:ph type="body" idx="1"/>
          </p:nvPr>
        </p:nvSpPr>
        <p:spPr>
          <a:xfrm>
            <a:off x="533400" y="3350911"/>
            <a:ext cx="8153400" cy="416021"/>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0" i="0" kern="1200">
                <a:solidFill>
                  <a:schemeClr val="tx1">
                    <a:lumMod val="65000"/>
                    <a:lumOff val="35000"/>
                  </a:schemeClr>
                </a:solidFill>
                <a:effectLst/>
                <a:latin typeface="Helvetica Neue Medium" panose="02000503000000020004" pitchFamily="2"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text styles</a:t>
            </a:r>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ECBB9CC4-45DC-244C-8793-B9C95370924B}" type="datetime1">
              <a:rPr lang="en-US" smtClean="0"/>
              <a:pPr/>
              <a:t>8/24/18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47750"/>
            <a:ext cx="3886200" cy="833178"/>
          </a:xfrm>
          <a:prstGeom prst="rect">
            <a:avLst/>
          </a:prstGeom>
        </p:spPr>
        <p:txBody>
          <a:bodyPr wrap="square" lIns="0" tIns="46800" rIns="0" bIns="46800" anchor="t">
            <a:noAutofit/>
          </a:bodyPr>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a:t>
            </a:r>
            <a:br>
              <a:rPr lang="fr-CH" dirty="0"/>
            </a:br>
            <a:r>
              <a:rPr lang="fr-CH" dirty="0"/>
              <a:t>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D9B8E33-453D-6C4F-95B3-5387C50D32C9}" type="datetime1">
              <a:rPr lang="en-US" smtClean="0"/>
              <a:pPr/>
              <a:t>8/24/18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0600" y="1047750"/>
            <a:ext cx="3886200" cy="833438"/>
          </a:xfrm>
          <a:prstGeom prst="rect">
            <a:avLst/>
          </a:prstGeom>
        </p:spPr>
        <p:txBody>
          <a:bodyPr vert="horz" wrap="square" anchor="t"/>
          <a:lstStyle>
            <a:lvl1pPr marL="0" indent="-457200">
              <a:spcBef>
                <a:spcPts val="0"/>
              </a:spcBef>
              <a:buFont typeface="Arial"/>
              <a:buNone/>
              <a:defRPr sz="2400" b="0" i="0" baseline="0">
                <a:solidFill>
                  <a:schemeClr val="tx2"/>
                </a:solidFill>
                <a:latin typeface="Helvetica Neue Medium" panose="02000503000000020004" pitchFamily="2" charset="0"/>
              </a:defRPr>
            </a:lvl1pPr>
          </a:lstStyle>
          <a:p>
            <a:pPr lvl="0"/>
            <a:r>
              <a:rPr lang="fr-CH" dirty="0"/>
              <a:t>Click to edit</a:t>
            </a:r>
            <a:br>
              <a:rPr lang="fr-CH" dirty="0"/>
            </a:br>
            <a:r>
              <a:rPr lang="fr-CH" dirty="0"/>
              <a:t>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762000"/>
          </a:xfrm>
          <a:prstGeom prst="rect">
            <a:avLst/>
          </a:prstGeom>
        </p:spPr>
        <p:txBody>
          <a:bodyPr lIns="0" tIns="46800" rIns="0" bIns="46800" anchor="t"/>
          <a:lstStyle>
            <a:lvl1pPr>
              <a:lnSpc>
                <a:spcPct val="100000"/>
              </a:lnSpc>
              <a:spcAft>
                <a:spcPts val="0"/>
              </a:spcAft>
              <a:defRPr b="0" i="0" baseline="0">
                <a:solidFill>
                  <a:schemeClr val="tx2"/>
                </a:solidFill>
                <a:latin typeface="Helvetica Neue Medium" panose="02000503000000020004" pitchFamily="2" charset="0"/>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B6C945F7-6C64-1E4A-8BA6-40D142064810}" type="datetime1">
              <a:rPr lang="en-US" smtClean="0"/>
              <a:pPr/>
              <a:t>8/24/18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 Master title style</a:t>
            </a:r>
            <a:endParaRPr dirty="0"/>
          </a:p>
        </p:txBody>
      </p:sp>
      <p:sp>
        <p:nvSpPr>
          <p:cNvPr id="3" name="Content Placeholder 2"/>
          <p:cNvSpPr>
            <a:spLocks noGrp="1"/>
          </p:cNvSpPr>
          <p:nvPr>
            <p:ph idx="1"/>
          </p:nvPr>
        </p:nvSpPr>
        <p:spPr>
          <a:xfrm>
            <a:off x="533400" y="1809750"/>
            <a:ext cx="81534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75E0943-9BE5-5142-A467-257385665D5E}" type="datetime1">
              <a:rPr lang="en-US" smtClean="0"/>
              <a:pPr/>
              <a:t>8/24/18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a:t>
            </a:fld>
            <a:endParaRPr lang="en-US" dirty="0"/>
          </a:p>
        </p:txBody>
      </p:sp>
    </p:spTree>
    <p:extLst>
      <p:ext uri="{BB962C8B-B14F-4D97-AF65-F5344CB8AC3E}">
        <p14:creationId xmlns:p14="http://schemas.microsoft.com/office/powerpoint/2010/main" val="6550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i="0" kern="1200">
                <a:solidFill>
                  <a:schemeClr val="bg1"/>
                </a:solidFill>
                <a:latin typeface="Helvetica Neue Medium" panose="02000503000000020004" pitchFamily="2" charset="0"/>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45" r:id="rId2"/>
    <p:sldLayoutId id="2147483759" r:id="rId3"/>
    <p:sldLayoutId id="2147483763" r:id="rId4"/>
    <p:sldLayoutId id="2147483743" r:id="rId5"/>
    <p:sldLayoutId id="214748376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86CF33C0-BD4D-4741-ABEC-BE605034168F}"/>
              </a:ext>
            </a:extLst>
          </p:cNvPr>
          <p:cNvSpPr txBox="1">
            <a:spLocks/>
          </p:cNvSpPr>
          <p:nvPr/>
        </p:nvSpPr>
        <p:spPr bwMode="auto">
          <a:xfrm>
            <a:off x="3949643"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6" name="Title 21">
            <a:extLst>
              <a:ext uri="{FF2B5EF4-FFF2-40B4-BE49-F238E27FC236}">
                <a16:creationId xmlns:a16="http://schemas.microsoft.com/office/drawing/2014/main" id="{1046C6D9-E702-8742-93C6-B4E38CC8EEF7}"/>
              </a:ext>
            </a:extLst>
          </p:cNvPr>
          <p:cNvSpPr txBox="1">
            <a:spLocks/>
          </p:cNvSpPr>
          <p:nvPr/>
        </p:nvSpPr>
        <p:spPr bwMode="auto">
          <a:xfrm>
            <a:off x="4710519"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8" name="Title 21">
            <a:extLst>
              <a:ext uri="{FF2B5EF4-FFF2-40B4-BE49-F238E27FC236}">
                <a16:creationId xmlns:a16="http://schemas.microsoft.com/office/drawing/2014/main" id="{E49E4268-1BBF-C447-BF63-FCDB422B6DEC}"/>
              </a:ext>
            </a:extLst>
          </p:cNvPr>
          <p:cNvSpPr txBox="1">
            <a:spLocks/>
          </p:cNvSpPr>
          <p:nvPr/>
        </p:nvSpPr>
        <p:spPr bwMode="auto">
          <a:xfrm>
            <a:off x="4348518" y="2309880"/>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9" name="Title 21">
            <a:extLst>
              <a:ext uri="{FF2B5EF4-FFF2-40B4-BE49-F238E27FC236}">
                <a16:creationId xmlns:a16="http://schemas.microsoft.com/office/drawing/2014/main" id="{E432BF0D-7848-3745-884C-59BEAD9E8629}"/>
              </a:ext>
            </a:extLst>
          </p:cNvPr>
          <p:cNvSpPr txBox="1">
            <a:spLocks/>
          </p:cNvSpPr>
          <p:nvPr/>
        </p:nvSpPr>
        <p:spPr bwMode="auto">
          <a:xfrm>
            <a:off x="1161945" y="2067694"/>
            <a:ext cx="7570891" cy="2073606"/>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GB" sz="36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Política</a:t>
            </a:r>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Mundial de </a:t>
            </a:r>
          </a:p>
          <a:p>
            <a:pPr algn="r"/>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Adultos </a:t>
            </a:r>
            <a:r>
              <a:rPr lang="en-GB" sz="36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en</a:t>
            </a:r>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el </a:t>
            </a:r>
            <a:r>
              <a:rPr lang="en-GB" sz="36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Movimiento</a:t>
            </a:r>
            <a:r>
              <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Scout</a:t>
            </a:r>
          </a:p>
        </p:txBody>
      </p:sp>
      <p:sp>
        <p:nvSpPr>
          <p:cNvPr id="10" name="Rectangle 9">
            <a:extLst>
              <a:ext uri="{FF2B5EF4-FFF2-40B4-BE49-F238E27FC236}">
                <a16:creationId xmlns:a16="http://schemas.microsoft.com/office/drawing/2014/main" id="{81619C68-E33C-FA4E-A340-B94838794B98}"/>
              </a:ext>
            </a:extLst>
          </p:cNvPr>
          <p:cNvSpPr/>
          <p:nvPr/>
        </p:nvSpPr>
        <p:spPr>
          <a:xfrm>
            <a:off x="7433125" y="3606686"/>
            <a:ext cx="1998007" cy="314350"/>
          </a:xfrm>
          <a:prstGeom prst="rect">
            <a:avLst/>
          </a:prstGeom>
          <a:solidFill>
            <a:srgbClr val="E23D28"/>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US" sz="900" dirty="0">
                <a:latin typeface="Futura Book" pitchFamily="2" charset="0"/>
              </a:rPr>
              <a:t>Adultos </a:t>
            </a:r>
            <a:r>
              <a:rPr lang="en-US" sz="900" dirty="0" err="1">
                <a:latin typeface="Futura Book" pitchFamily="2" charset="0"/>
              </a:rPr>
              <a:t>en</a:t>
            </a:r>
            <a:r>
              <a:rPr lang="en-US" sz="900" dirty="0">
                <a:latin typeface="Futura Book" pitchFamily="2" charset="0"/>
              </a:rPr>
              <a:t> el </a:t>
            </a:r>
            <a:r>
              <a:rPr lang="en-US" sz="900" dirty="0" err="1">
                <a:latin typeface="Futura Book" pitchFamily="2" charset="0"/>
              </a:rPr>
              <a:t>Movimiento</a:t>
            </a:r>
            <a:r>
              <a:rPr lang="en-US" sz="900" dirty="0">
                <a:latin typeface="Futura Book" pitchFamily="2" charset="0"/>
              </a:rPr>
              <a:t> Scout</a:t>
            </a:r>
            <a:endParaRPr lang="en-US" sz="1000" dirty="0">
              <a:latin typeface="Futura Book" pitchFamily="2" charset="0"/>
            </a:endParaRPr>
          </a:p>
        </p:txBody>
      </p:sp>
      <p:pic>
        <p:nvPicPr>
          <p:cNvPr id="11" name="Picture 10" descr="SCT_Logo_EN_rgb_co.png">
            <a:extLst>
              <a:ext uri="{FF2B5EF4-FFF2-40B4-BE49-F238E27FC236}">
                <a16:creationId xmlns:a16="http://schemas.microsoft.com/office/drawing/2014/main" id="{894CD733-C2B1-8B44-8216-728E9A0B8C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1855-E0DA-6949-819F-7845B57780DE}"/>
              </a:ext>
            </a:extLst>
          </p:cNvPr>
          <p:cNvSpPr>
            <a:spLocks noGrp="1"/>
          </p:cNvSpPr>
          <p:nvPr>
            <p:ph type="title"/>
          </p:nvPr>
        </p:nvSpPr>
        <p:spPr>
          <a:xfrm>
            <a:off x="539761" y="3383310"/>
            <a:ext cx="8153400" cy="457200"/>
          </a:xfrm>
        </p:spPr>
        <p:txBody>
          <a:bodyPr/>
          <a:lstStyle/>
          <a:p>
            <a:r>
              <a:rPr lang="en-GB" sz="3600" b="1" dirty="0" err="1">
                <a:solidFill>
                  <a:schemeClr val="bg1"/>
                </a:solidFill>
              </a:rPr>
              <a:t>Reconocimiento</a:t>
            </a:r>
            <a:endParaRPr lang="en-GB" sz="3600" b="1" dirty="0">
              <a:solidFill>
                <a:schemeClr val="bg1"/>
              </a:solidFill>
            </a:endParaRPr>
          </a:p>
        </p:txBody>
      </p:sp>
      <p:sp>
        <p:nvSpPr>
          <p:cNvPr id="5" name="Slide Number Placeholder 4">
            <a:extLst>
              <a:ext uri="{FF2B5EF4-FFF2-40B4-BE49-F238E27FC236}">
                <a16:creationId xmlns:a16="http://schemas.microsoft.com/office/drawing/2014/main" id="{72E2A978-617F-DE4C-8B7F-F27A94A0A077}"/>
              </a:ext>
            </a:extLst>
          </p:cNvPr>
          <p:cNvSpPr>
            <a:spLocks noGrp="1"/>
          </p:cNvSpPr>
          <p:nvPr>
            <p:ph type="sldNum" sz="quarter" idx="12"/>
          </p:nvPr>
        </p:nvSpPr>
        <p:spPr/>
        <p:txBody>
          <a:bodyPr/>
          <a:lstStyle/>
          <a:p>
            <a:fld id="{5F702A45-47BF-984A-A12C-FE3DF6400CA5}" type="slidenum">
              <a:rPr lang="en-US" smtClean="0"/>
              <a:pPr/>
              <a:t>10</a:t>
            </a:fld>
            <a:endParaRPr lang="en-US" dirty="0"/>
          </a:p>
        </p:txBody>
      </p:sp>
      <p:sp>
        <p:nvSpPr>
          <p:cNvPr id="6" name="Rectangle 5">
            <a:extLst>
              <a:ext uri="{FF2B5EF4-FFF2-40B4-BE49-F238E27FC236}">
                <a16:creationId xmlns:a16="http://schemas.microsoft.com/office/drawing/2014/main" id="{C343345E-DB0F-C14E-90E8-9D6A52840418}"/>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5B81CF59-1DCC-B04E-BD8C-42F12DBFCA9D}"/>
              </a:ext>
            </a:extLst>
          </p:cNvPr>
          <p:cNvSpPr>
            <a:spLocks noGrp="1"/>
          </p:cNvSpPr>
          <p:nvPr>
            <p:ph idx="1"/>
          </p:nvPr>
        </p:nvSpPr>
        <p:spPr>
          <a:xfrm>
            <a:off x="4672233" y="411510"/>
            <a:ext cx="4260554" cy="4522440"/>
          </a:xfrm>
        </p:spPr>
        <p:txBody>
          <a:bodyPr/>
          <a:lstStyle/>
          <a:p>
            <a:pPr>
              <a:buClr>
                <a:schemeClr val="bg1"/>
              </a:buClr>
            </a:pPr>
            <a:endParaRPr lang="es-ES" sz="2000" dirty="0">
              <a:solidFill>
                <a:schemeClr val="bg1"/>
              </a:solidFill>
            </a:endParaRPr>
          </a:p>
          <a:p>
            <a:pPr>
              <a:buClr>
                <a:schemeClr val="bg1"/>
              </a:buClr>
            </a:pPr>
            <a:r>
              <a:rPr lang="es-ES" sz="2000" dirty="0">
                <a:solidFill>
                  <a:schemeClr val="bg1"/>
                </a:solidFill>
              </a:rPr>
              <a:t>Todos los miembros que hayan cumplido con éxito su compromiso acordado con su cargo o función deberían recibir reconocimiento.</a:t>
            </a:r>
          </a:p>
          <a:p>
            <a:pPr>
              <a:buClr>
                <a:schemeClr val="bg1"/>
              </a:buClr>
            </a:pPr>
            <a:endParaRPr lang="es-ES" sz="2000" dirty="0">
              <a:solidFill>
                <a:schemeClr val="bg1"/>
              </a:solidFill>
            </a:endParaRPr>
          </a:p>
          <a:p>
            <a:pPr>
              <a:buClr>
                <a:schemeClr val="bg1"/>
              </a:buClr>
            </a:pPr>
            <a:r>
              <a:rPr lang="es-ES" sz="2000" dirty="0">
                <a:solidFill>
                  <a:schemeClr val="bg1"/>
                </a:solidFill>
              </a:rPr>
              <a:t>El reconocimiento debe ser un proceso permanente basado en el desempeño demostrado y el desarrollo personal, informal y formal, no material y no solo basado en premios.</a:t>
            </a:r>
          </a:p>
          <a:p>
            <a:pPr>
              <a:buClr>
                <a:schemeClr val="bg1"/>
              </a:buClr>
            </a:pPr>
            <a:endParaRPr lang="es-ES" sz="2000" dirty="0">
              <a:solidFill>
                <a:schemeClr val="bg1"/>
              </a:solidFill>
            </a:endParaRPr>
          </a:p>
          <a:p>
            <a:pPr>
              <a:buClr>
                <a:schemeClr val="bg1"/>
              </a:buClr>
            </a:pPr>
            <a:r>
              <a:rPr lang="es-ES" sz="2000" dirty="0">
                <a:solidFill>
                  <a:schemeClr val="bg1"/>
                </a:solidFill>
              </a:rPr>
              <a:t>El reconocimiento es fundamental para aumentar la participación de los miembros, lo que lleva a una mayor retención en el largo plazo.</a:t>
            </a:r>
            <a:endParaRPr lang="en-MY" sz="2000" dirty="0">
              <a:solidFill>
                <a:schemeClr val="bg1"/>
              </a:solidFill>
            </a:endParaRPr>
          </a:p>
        </p:txBody>
      </p:sp>
      <p:pic>
        <p:nvPicPr>
          <p:cNvPr id="7" name="Picture 6" descr="SCT_Logo_EN_rgb_co.png">
            <a:extLst>
              <a:ext uri="{FF2B5EF4-FFF2-40B4-BE49-F238E27FC236}">
                <a16:creationId xmlns:a16="http://schemas.microsoft.com/office/drawing/2014/main" id="{D8F008C7-6DE6-CA48-92F6-622289E86F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2862-63E9-0B47-9B37-488C0941409F}"/>
              </a:ext>
            </a:extLst>
          </p:cNvPr>
          <p:cNvSpPr>
            <a:spLocks noGrp="1"/>
          </p:cNvSpPr>
          <p:nvPr>
            <p:ph type="title"/>
          </p:nvPr>
        </p:nvSpPr>
        <p:spPr>
          <a:xfrm>
            <a:off x="611560" y="1055951"/>
            <a:ext cx="3102496" cy="1524000"/>
          </a:xfrm>
        </p:spPr>
        <p:txBody>
          <a:bodyPr/>
          <a:lstStyle/>
          <a:p>
            <a:r>
              <a:rPr lang="en-GB" sz="3600" b="1" dirty="0" err="1">
                <a:solidFill>
                  <a:schemeClr val="bg1"/>
                </a:solidFill>
              </a:rPr>
              <a:t>Retención</a:t>
            </a:r>
            <a:r>
              <a:rPr lang="en-GB" sz="3600" b="1" dirty="0">
                <a:solidFill>
                  <a:schemeClr val="bg1"/>
                </a:solidFill>
              </a:rPr>
              <a:t> de </a:t>
            </a:r>
            <a:r>
              <a:rPr lang="en-GB" sz="3600" b="1" dirty="0" err="1">
                <a:solidFill>
                  <a:schemeClr val="bg1"/>
                </a:solidFill>
              </a:rPr>
              <a:t>los</a:t>
            </a:r>
            <a:r>
              <a:rPr lang="en-GB" sz="3600" b="1" dirty="0">
                <a:solidFill>
                  <a:schemeClr val="bg1"/>
                </a:solidFill>
              </a:rPr>
              <a:t> </a:t>
            </a:r>
            <a:r>
              <a:rPr lang="en-GB" sz="3600" b="1" dirty="0" err="1">
                <a:solidFill>
                  <a:schemeClr val="bg1"/>
                </a:solidFill>
              </a:rPr>
              <a:t>adultos</a:t>
            </a:r>
            <a:endParaRPr lang="en-GB" sz="3600" b="1" dirty="0">
              <a:solidFill>
                <a:schemeClr val="bg1"/>
              </a:solidFill>
            </a:endParaRPr>
          </a:p>
        </p:txBody>
      </p:sp>
      <p:sp>
        <p:nvSpPr>
          <p:cNvPr id="5" name="Slide Number Placeholder 4">
            <a:extLst>
              <a:ext uri="{FF2B5EF4-FFF2-40B4-BE49-F238E27FC236}">
                <a16:creationId xmlns:a16="http://schemas.microsoft.com/office/drawing/2014/main" id="{0A6956D6-9F68-F34A-A51D-4AB430EA75F7}"/>
              </a:ext>
            </a:extLst>
          </p:cNvPr>
          <p:cNvSpPr>
            <a:spLocks noGrp="1"/>
          </p:cNvSpPr>
          <p:nvPr>
            <p:ph type="sldNum" sz="quarter" idx="12"/>
          </p:nvPr>
        </p:nvSpPr>
        <p:spPr/>
        <p:txBody>
          <a:bodyPr/>
          <a:lstStyle/>
          <a:p>
            <a:fld id="{5F702A45-47BF-984A-A12C-FE3DF6400CA5}" type="slidenum">
              <a:rPr lang="en-US" smtClean="0"/>
              <a:pPr/>
              <a:t>11</a:t>
            </a:fld>
            <a:endParaRPr lang="en-US" dirty="0"/>
          </a:p>
        </p:txBody>
      </p:sp>
      <p:sp>
        <p:nvSpPr>
          <p:cNvPr id="6" name="Rectangle 5">
            <a:extLst>
              <a:ext uri="{FF2B5EF4-FFF2-40B4-BE49-F238E27FC236}">
                <a16:creationId xmlns:a16="http://schemas.microsoft.com/office/drawing/2014/main" id="{C6F4E635-FF60-7847-AE02-D345A3EE5964}"/>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5EAEB7F0-2C0E-A945-B008-34EE36D263AC}"/>
              </a:ext>
            </a:extLst>
          </p:cNvPr>
          <p:cNvSpPr>
            <a:spLocks noGrp="1"/>
          </p:cNvSpPr>
          <p:nvPr>
            <p:ph idx="1"/>
          </p:nvPr>
        </p:nvSpPr>
        <p:spPr>
          <a:xfrm>
            <a:off x="4360572" y="225952"/>
            <a:ext cx="4385256" cy="4707998"/>
          </a:xfrm>
        </p:spPr>
        <p:txBody>
          <a:bodyPr/>
          <a:lstStyle/>
          <a:p>
            <a:pPr marL="342900" indent="-342900">
              <a:buClr>
                <a:schemeClr val="bg1"/>
              </a:buClr>
              <a:buFont typeface="Arial" panose="020B0604020202020204" pitchFamily="34" charset="0"/>
              <a:buChar char="•"/>
            </a:pPr>
            <a:r>
              <a:rPr lang="es-ES" sz="1800" dirty="0">
                <a:solidFill>
                  <a:schemeClr val="bg1"/>
                </a:solidFill>
              </a:rPr>
              <a:t>Para aumentar la retención, los adultos en el Movimiento Scout necesitan:</a:t>
            </a:r>
          </a:p>
          <a:p>
            <a:pPr marL="342900" indent="-342900">
              <a:buClr>
                <a:schemeClr val="bg1"/>
              </a:buClr>
              <a:buFont typeface="Arial" panose="020B0604020202020204" pitchFamily="34" charset="0"/>
              <a:buChar char="•"/>
            </a:pPr>
            <a:r>
              <a:rPr lang="es-ES" sz="1800" dirty="0">
                <a:solidFill>
                  <a:schemeClr val="bg1"/>
                </a:solidFill>
              </a:rPr>
              <a:t>Confianza en la organización y sentirse que son confiables, respetados y apoyados,</a:t>
            </a:r>
          </a:p>
          <a:p>
            <a:pPr marL="342900" indent="-342900">
              <a:buClr>
                <a:schemeClr val="bg1"/>
              </a:buClr>
              <a:buFont typeface="Arial" panose="020B0604020202020204" pitchFamily="34" charset="0"/>
              <a:buChar char="•"/>
            </a:pPr>
            <a:r>
              <a:rPr lang="es-ES" sz="1800" dirty="0">
                <a:solidFill>
                  <a:schemeClr val="bg1"/>
                </a:solidFill>
              </a:rPr>
              <a:t>Tener un sentimiento de compromiso con la OSN,</a:t>
            </a:r>
          </a:p>
          <a:p>
            <a:pPr marL="342900" indent="-342900">
              <a:buClr>
                <a:schemeClr val="bg1"/>
              </a:buClr>
              <a:buFont typeface="Arial" panose="020B0604020202020204" pitchFamily="34" charset="0"/>
              <a:buChar char="•"/>
            </a:pPr>
            <a:r>
              <a:rPr lang="es-ES" sz="1800" dirty="0">
                <a:solidFill>
                  <a:schemeClr val="bg1"/>
                </a:solidFill>
              </a:rPr>
              <a:t>Acceder a las oportunidades de aprendizaje de forma regular,</a:t>
            </a:r>
          </a:p>
          <a:p>
            <a:pPr marL="342900" indent="-342900">
              <a:buClr>
                <a:schemeClr val="bg1"/>
              </a:buClr>
              <a:buFont typeface="Arial" panose="020B0604020202020204" pitchFamily="34" charset="0"/>
              <a:buChar char="•"/>
            </a:pPr>
            <a:r>
              <a:rPr lang="es-ES" sz="1800" dirty="0">
                <a:solidFill>
                  <a:schemeClr val="bg1"/>
                </a:solidFill>
              </a:rPr>
              <a:t>Desarrollar continuamente las competencias de liderazgo</a:t>
            </a:r>
          </a:p>
          <a:p>
            <a:pPr marL="342900" indent="-342900">
              <a:buClr>
                <a:schemeClr val="bg1"/>
              </a:buClr>
              <a:buFont typeface="Arial" panose="020B0604020202020204" pitchFamily="34" charset="0"/>
              <a:buChar char="•"/>
            </a:pPr>
            <a:r>
              <a:rPr lang="es-ES" sz="1800" dirty="0">
                <a:solidFill>
                  <a:schemeClr val="bg1"/>
                </a:solidFill>
              </a:rPr>
              <a:t>Los adultos deben hacerlo desde su función en el Movimiento Scout, además de ser reconocidos por ello.</a:t>
            </a:r>
          </a:p>
          <a:p>
            <a:pPr marL="342900" indent="-342900">
              <a:buClr>
                <a:schemeClr val="bg1"/>
              </a:buClr>
              <a:buFont typeface="Arial" panose="020B0604020202020204" pitchFamily="34" charset="0"/>
              <a:buChar char="•"/>
            </a:pPr>
            <a:r>
              <a:rPr lang="es-ES" sz="1800" dirty="0">
                <a:solidFill>
                  <a:schemeClr val="bg1"/>
                </a:solidFill>
              </a:rPr>
              <a:t>Las OSN deben responder con estrategias de retención claramente delineadas.</a:t>
            </a:r>
            <a:endParaRPr lang="en-MY" sz="1800" dirty="0">
              <a:solidFill>
                <a:schemeClr val="bg1"/>
              </a:solidFill>
            </a:endParaRPr>
          </a:p>
          <a:p>
            <a:pPr>
              <a:buClr>
                <a:schemeClr val="bg1"/>
              </a:buClr>
            </a:pPr>
            <a:endParaRPr lang="en-GB" sz="1500" dirty="0">
              <a:solidFill>
                <a:schemeClr val="bg1"/>
              </a:solidFill>
            </a:endParaRPr>
          </a:p>
        </p:txBody>
      </p:sp>
      <p:pic>
        <p:nvPicPr>
          <p:cNvPr id="7" name="Picture 6" descr="SCT_Logo_EN_rgb_co.png">
            <a:extLst>
              <a:ext uri="{FF2B5EF4-FFF2-40B4-BE49-F238E27FC236}">
                <a16:creationId xmlns:a16="http://schemas.microsoft.com/office/drawing/2014/main" id="{4E69B8CC-2E0C-9041-BC72-B783009918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19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E16CAA-7DC8-3740-A4F7-E7A490FFD720}"/>
              </a:ext>
            </a:extLst>
          </p:cNvPr>
          <p:cNvSpPr/>
          <p:nvPr/>
        </p:nvSpPr>
        <p:spPr>
          <a:xfrm>
            <a:off x="4280016" y="-494227"/>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9525" y="1563638"/>
            <a:ext cx="3352800" cy="1740024"/>
          </a:xfrm>
        </p:spPr>
        <p:txBody>
          <a:bodyPr/>
          <a:lstStyle/>
          <a:p>
            <a:br>
              <a:rPr lang="en-US" sz="3600" b="1" dirty="0">
                <a:solidFill>
                  <a:schemeClr val="bg1"/>
                </a:solidFill>
              </a:rPr>
            </a:br>
            <a:r>
              <a:rPr lang="en-US" sz="3600" b="1" dirty="0">
                <a:solidFill>
                  <a:schemeClr val="bg1"/>
                </a:solidFill>
              </a:rPr>
              <a:t>Plan </a:t>
            </a:r>
            <a:r>
              <a:rPr lang="en-US" sz="3600" b="1" dirty="0" err="1">
                <a:solidFill>
                  <a:schemeClr val="bg1"/>
                </a:solidFill>
              </a:rPr>
              <a:t>trienal</a:t>
            </a:r>
            <a:r>
              <a:rPr lang="en-US" sz="3600" b="1" dirty="0">
                <a:solidFill>
                  <a:schemeClr val="bg1"/>
                </a:solidFill>
              </a:rPr>
              <a:t> 2017 - 2020</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12</a:t>
            </a:fld>
            <a:endParaRPr lang="en-US" dirty="0"/>
          </a:p>
        </p:txBody>
      </p:sp>
      <p:sp>
        <p:nvSpPr>
          <p:cNvPr id="8" name="TextBox 7">
            <a:extLst>
              <a:ext uri="{FF2B5EF4-FFF2-40B4-BE49-F238E27FC236}">
                <a16:creationId xmlns:a16="http://schemas.microsoft.com/office/drawing/2014/main" id="{07E9509C-F929-5C46-AB9C-11A316057F05}"/>
              </a:ext>
            </a:extLst>
          </p:cNvPr>
          <p:cNvSpPr txBox="1"/>
          <p:nvPr/>
        </p:nvSpPr>
        <p:spPr>
          <a:xfrm>
            <a:off x="4589225" y="-308570"/>
            <a:ext cx="4232981" cy="5324535"/>
          </a:xfrm>
          <a:prstGeom prst="rect">
            <a:avLst/>
          </a:prstGeom>
          <a:noFill/>
        </p:spPr>
        <p:txBody>
          <a:bodyPr wrap="square" rtlCol="0">
            <a:spAutoFit/>
          </a:bodyPr>
          <a:lstStyle/>
          <a:p>
            <a:r>
              <a:rPr lang="es-E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Adultos en el Movimiento Scout</a:t>
            </a:r>
          </a:p>
          <a:p>
            <a:endParaRPr lang="es-E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s-E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Fortalecer la implementación de todos los aspectos del ciclo de vida de los adultos en el Movimiento Scout (incluido el reclutamiento, la formación y la retención), de acuerdo con la Política de Adultos en el Movimiento Scout (AiS).</a:t>
            </a:r>
          </a:p>
          <a:p>
            <a:endParaRPr lang="es-E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s-E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KPI: 80 NSO mejorarán sus procesos internos para reclutar, capacitar y retener a los líderes adultos, de acuerdo con la política mundial de </a:t>
            </a:r>
            <a:r>
              <a:rPr lang="es-ES" sz="20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AiS</a:t>
            </a:r>
            <a:r>
              <a:rPr lang="en-MY"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endParaRPr lang="en-MY"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GB"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SCT_Logo_EN_rgb_co.png">
            <a:extLst>
              <a:ext uri="{FF2B5EF4-FFF2-40B4-BE49-F238E27FC236}">
                <a16:creationId xmlns:a16="http://schemas.microsoft.com/office/drawing/2014/main" id="{1FC95B00-DBF8-BA43-AC6F-6C191252CC2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96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42853" y="843558"/>
            <a:ext cx="8153400" cy="3456384"/>
          </a:xfrm>
        </p:spPr>
        <p:txBody>
          <a:bodyPr/>
          <a:lstStyle/>
          <a:p>
            <a:r>
              <a:rPr lang="en-US" sz="9600" b="1" dirty="0">
                <a:solidFill>
                  <a:schemeClr val="bg1"/>
                </a:solidFill>
              </a:rPr>
              <a:t>Como?</a:t>
            </a:r>
            <a:r>
              <a:rPr lang="en-US" sz="3600" b="1" dirty="0">
                <a:solidFill>
                  <a:schemeClr val="bg1"/>
                </a:solidFill>
              </a:rPr>
              <a:t> </a:t>
            </a:r>
            <a:br>
              <a:rPr lang="en-US" sz="3600" b="1" dirty="0">
                <a:solidFill>
                  <a:schemeClr val="bg1"/>
                </a:solidFill>
              </a:rPr>
            </a:br>
            <a:r>
              <a:rPr lang="en-US" sz="3600" b="1" dirty="0">
                <a:solidFill>
                  <a:schemeClr val="bg1"/>
                </a:solidFill>
              </a:rPr>
              <a:t>El </a:t>
            </a:r>
            <a:r>
              <a:rPr lang="en-US" sz="3600" b="1" dirty="0" err="1">
                <a:solidFill>
                  <a:schemeClr val="bg1"/>
                </a:solidFill>
              </a:rPr>
              <a:t>ciclo</a:t>
            </a:r>
            <a:r>
              <a:rPr lang="en-US" sz="3600" b="1" dirty="0">
                <a:solidFill>
                  <a:schemeClr val="bg1"/>
                </a:solidFill>
              </a:rPr>
              <a:t> de </a:t>
            </a:r>
            <a:r>
              <a:rPr lang="en-US" sz="3600" b="1" dirty="0" err="1">
                <a:solidFill>
                  <a:schemeClr val="bg1"/>
                </a:solidFill>
              </a:rPr>
              <a:t>vida</a:t>
            </a:r>
            <a:r>
              <a:rPr lang="en-US" sz="3600" b="1" dirty="0">
                <a:solidFill>
                  <a:schemeClr val="bg1"/>
                </a:solidFill>
              </a:rPr>
              <a:t> del </a:t>
            </a:r>
            <a:r>
              <a:rPr lang="en-US" sz="3600" b="1" dirty="0" err="1">
                <a:solidFill>
                  <a:schemeClr val="bg1"/>
                </a:solidFill>
              </a:rPr>
              <a:t>Adulto</a:t>
            </a:r>
            <a:r>
              <a:rPr lang="en-US" sz="3600" b="1" dirty="0">
                <a:solidFill>
                  <a:schemeClr val="bg1"/>
                </a:solidFill>
              </a:rPr>
              <a:t> </a:t>
            </a:r>
            <a:r>
              <a:rPr lang="en-US" sz="3600" b="1" dirty="0" err="1">
                <a:solidFill>
                  <a:schemeClr val="bg1"/>
                </a:solidFill>
              </a:rPr>
              <a:t>en</a:t>
            </a:r>
            <a:r>
              <a:rPr lang="en-US" sz="3600" b="1" dirty="0">
                <a:solidFill>
                  <a:schemeClr val="bg1"/>
                </a:solidFill>
              </a:rPr>
              <a:t> el </a:t>
            </a:r>
            <a:r>
              <a:rPr lang="en-US" sz="3600" b="1" dirty="0" err="1">
                <a:solidFill>
                  <a:schemeClr val="bg1"/>
                </a:solidFill>
              </a:rPr>
              <a:t>Movimiento</a:t>
            </a:r>
            <a:r>
              <a:rPr lang="en-US" sz="3600" b="1" dirty="0">
                <a:solidFill>
                  <a:schemeClr val="bg1"/>
                </a:solidFill>
              </a:rPr>
              <a:t> Scout </a:t>
            </a:r>
            <a:r>
              <a:rPr lang="en-US" sz="3600" b="1" dirty="0" err="1">
                <a:solidFill>
                  <a:schemeClr val="bg1"/>
                </a:solidFill>
              </a:rPr>
              <a:t>es</a:t>
            </a:r>
            <a:r>
              <a:rPr lang="en-US" sz="3600" b="1" dirty="0">
                <a:solidFill>
                  <a:schemeClr val="bg1"/>
                </a:solidFill>
              </a:rPr>
              <a:t> </a:t>
            </a:r>
            <a:r>
              <a:rPr lang="en-US" sz="3600" b="1" dirty="0" err="1">
                <a:solidFill>
                  <a:schemeClr val="bg1"/>
                </a:solidFill>
              </a:rPr>
              <a:t>importante</a:t>
            </a:r>
            <a:r>
              <a:rPr lang="en-US" sz="3600" b="1" dirty="0">
                <a:solidFill>
                  <a:schemeClr val="bg1"/>
                </a:solidFill>
              </a:rPr>
              <a:t> para </a:t>
            </a:r>
            <a:r>
              <a:rPr lang="en-US" sz="3600" b="1" dirty="0" err="1">
                <a:solidFill>
                  <a:schemeClr val="bg1"/>
                </a:solidFill>
              </a:rPr>
              <a:t>usted</a:t>
            </a:r>
            <a:r>
              <a:rPr lang="en-US" sz="3600" b="1" dirty="0">
                <a:solidFill>
                  <a:schemeClr val="bg1"/>
                </a:solidFill>
              </a:rPr>
              <a:t>?</a:t>
            </a:r>
          </a:p>
        </p:txBody>
      </p:sp>
      <p:sp>
        <p:nvSpPr>
          <p:cNvPr id="4" name="Footer Placeholder 3">
            <a:extLst>
              <a:ext uri="{FF2B5EF4-FFF2-40B4-BE49-F238E27FC236}">
                <a16:creationId xmlns:a16="http://schemas.microsoft.com/office/drawing/2014/main" id="{095F72EF-9CD9-2346-846C-E679F6AC3DF4}"/>
              </a:ext>
            </a:extLst>
          </p:cNvPr>
          <p:cNvSpPr>
            <a:spLocks noGrp="1"/>
          </p:cNvSpPr>
          <p:nvPr>
            <p:ph type="ftr" sz="quarter" idx="11"/>
          </p:nvPr>
        </p:nvSpPr>
        <p:spPr/>
        <p:txBody>
          <a:bodyPr/>
          <a:lstStyle/>
          <a:p>
            <a:r>
              <a:rPr lang="en-US"/>
              <a:t>© World Scout Bureau Inc.</a:t>
            </a:r>
            <a:endParaRPr lang="en-US" dirty="0"/>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13</a:t>
            </a:fld>
            <a:endParaRPr lang="en-US" dirty="0"/>
          </a:p>
        </p:txBody>
      </p:sp>
      <p:pic>
        <p:nvPicPr>
          <p:cNvPr id="6" name="Picture 5" descr="SCT_Logo_EN_rgb_co.png">
            <a:extLst>
              <a:ext uri="{FF2B5EF4-FFF2-40B4-BE49-F238E27FC236}">
                <a16:creationId xmlns:a16="http://schemas.microsoft.com/office/drawing/2014/main" id="{5002EECA-F2DD-1645-8585-EAF89FD1A84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8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NP08052011_3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21"/>
          <p:cNvSpPr txBox="1">
            <a:spLocks/>
          </p:cNvSpPr>
          <p:nvPr/>
        </p:nvSpPr>
        <p:spPr bwMode="auto">
          <a:xfrm>
            <a:off x="3995739" y="2787651"/>
            <a:ext cx="471805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b="1" dirty="0">
                <a:solidFill>
                  <a:schemeClr val="bg1"/>
                </a:solidFill>
                <a:latin typeface="Helvetica Neue Medium" charset="0"/>
                <a:cs typeface="Helvetica Neue Medium" charset="0"/>
              </a:rPr>
              <a:t>Muchas Gracias!</a:t>
            </a: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02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68EA03-A309-B646-8D57-19EDCCD12509}"/>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405579E7-063C-5448-B614-0FA0F7B09B8B}"/>
              </a:ext>
            </a:extLst>
          </p:cNvPr>
          <p:cNvSpPr>
            <a:spLocks noGrp="1"/>
          </p:cNvSpPr>
          <p:nvPr>
            <p:ph type="title"/>
          </p:nvPr>
        </p:nvSpPr>
        <p:spPr>
          <a:xfrm>
            <a:off x="533400" y="1491630"/>
            <a:ext cx="3102496" cy="457200"/>
          </a:xfrm>
        </p:spPr>
        <p:txBody>
          <a:bodyPr/>
          <a:lstStyle/>
          <a:p>
            <a:r>
              <a:rPr lang="en-US" sz="3600" b="1" dirty="0" err="1">
                <a:solidFill>
                  <a:schemeClr val="bg1"/>
                </a:solidFill>
              </a:rPr>
              <a:t>Millones</a:t>
            </a:r>
            <a:r>
              <a:rPr lang="en-US" sz="3600" b="1" dirty="0">
                <a:solidFill>
                  <a:schemeClr val="bg1"/>
                </a:solidFill>
              </a:rPr>
              <a:t> de </a:t>
            </a:r>
            <a:r>
              <a:rPr lang="en-US" sz="3600" b="1" dirty="0" err="1">
                <a:solidFill>
                  <a:schemeClr val="bg1"/>
                </a:solidFill>
              </a:rPr>
              <a:t>Adultos</a:t>
            </a:r>
            <a:endParaRPr lang="en-US" sz="3600" b="1" dirty="0">
              <a:solidFill>
                <a:schemeClr val="bg1"/>
              </a:solidFill>
            </a:endParaRPr>
          </a:p>
        </p:txBody>
      </p:sp>
      <p:sp>
        <p:nvSpPr>
          <p:cNvPr id="3" name="Content Placeholder 2">
            <a:extLst>
              <a:ext uri="{FF2B5EF4-FFF2-40B4-BE49-F238E27FC236}">
                <a16:creationId xmlns:a16="http://schemas.microsoft.com/office/drawing/2014/main" id="{01FECB97-0180-A646-90A3-2DDB60C7FA60}"/>
              </a:ext>
            </a:extLst>
          </p:cNvPr>
          <p:cNvSpPr>
            <a:spLocks noGrp="1"/>
          </p:cNvSpPr>
          <p:nvPr>
            <p:ph idx="1"/>
          </p:nvPr>
        </p:nvSpPr>
        <p:spPr>
          <a:xfrm>
            <a:off x="4673102" y="462930"/>
            <a:ext cx="4013698" cy="2971800"/>
          </a:xfrm>
        </p:spPr>
        <p:txBody>
          <a:bodyPr/>
          <a:lstStyle/>
          <a:p>
            <a:pPr>
              <a:lnSpc>
                <a:spcPct val="100000"/>
              </a:lnSpc>
            </a:pPr>
            <a:endParaRPr lang="es-ES" sz="2400" dirty="0">
              <a:solidFill>
                <a:schemeClr val="bg1"/>
              </a:solidFill>
            </a:endParaRPr>
          </a:p>
          <a:p>
            <a:pPr>
              <a:lnSpc>
                <a:spcPct val="100000"/>
              </a:lnSpc>
            </a:pPr>
            <a:r>
              <a:rPr lang="es-ES" sz="2400" dirty="0">
                <a:solidFill>
                  <a:schemeClr val="bg1"/>
                </a:solidFill>
              </a:rPr>
              <a:t>El Movimiento Scout no podría haber existido en todo el mundo sin millones de adultos, la mayoría de ellos, voluntarios que actualmente apoyan al Movimiento mediante la realización de una amplia gama de roles o funciones.</a:t>
            </a:r>
            <a:br>
              <a:rPr lang="en-MY" sz="3200" dirty="0">
                <a:solidFill>
                  <a:schemeClr val="bg1"/>
                </a:solidFill>
              </a:rPr>
            </a:br>
            <a:endParaRPr lang="en-MY" sz="3200" dirty="0">
              <a:solidFill>
                <a:schemeClr val="bg1"/>
              </a:solidFill>
            </a:endParaRPr>
          </a:p>
          <a:p>
            <a:endParaRPr lang="en-US" dirty="0">
              <a:solidFill>
                <a:schemeClr val="bg1"/>
              </a:solidFill>
            </a:endParaRPr>
          </a:p>
        </p:txBody>
      </p:sp>
      <p:sp>
        <p:nvSpPr>
          <p:cNvPr id="5" name="Slide Number Placeholder 4">
            <a:extLst>
              <a:ext uri="{FF2B5EF4-FFF2-40B4-BE49-F238E27FC236}">
                <a16:creationId xmlns:a16="http://schemas.microsoft.com/office/drawing/2014/main" id="{7BBB4A3C-4EDF-5747-88F9-15DCBCF3EF27}"/>
              </a:ext>
            </a:extLst>
          </p:cNvPr>
          <p:cNvSpPr>
            <a:spLocks noGrp="1"/>
          </p:cNvSpPr>
          <p:nvPr>
            <p:ph type="sldNum" sz="quarter" idx="12"/>
          </p:nvPr>
        </p:nvSpPr>
        <p:spPr/>
        <p:txBody>
          <a:bodyPr/>
          <a:lstStyle/>
          <a:p>
            <a:fld id="{5F702A45-47BF-984A-A12C-FE3DF6400CA5}" type="slidenum">
              <a:rPr lang="en-US" smtClean="0"/>
              <a:pPr/>
              <a:t>2</a:t>
            </a:fld>
            <a:endParaRPr lang="en-US" dirty="0"/>
          </a:p>
        </p:txBody>
      </p:sp>
      <p:pic>
        <p:nvPicPr>
          <p:cNvPr id="6" name="Picture 5" descr="SCT_Logo_EN_rgb_co.png">
            <a:extLst>
              <a:ext uri="{FF2B5EF4-FFF2-40B4-BE49-F238E27FC236}">
                <a16:creationId xmlns:a16="http://schemas.microsoft.com/office/drawing/2014/main" id="{C169CE6B-216A-AD49-9F85-FDB02B553D5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44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4625EC-8B5E-C949-96B7-C7C7C953DA59}"/>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3400" y="1047750"/>
            <a:ext cx="3102496" cy="1091952"/>
          </a:xfrm>
        </p:spPr>
        <p:txBody>
          <a:bodyPr/>
          <a:lstStyle/>
          <a:p>
            <a:r>
              <a:rPr lang="en-US" sz="3600" b="1" dirty="0" err="1">
                <a:solidFill>
                  <a:schemeClr val="bg1"/>
                </a:solidFill>
              </a:rPr>
              <a:t>Acercamiento</a:t>
            </a:r>
            <a:r>
              <a:rPr lang="en-US" sz="3600" b="1" dirty="0">
                <a:solidFill>
                  <a:schemeClr val="bg1"/>
                </a:solidFill>
              </a:rPr>
              <a:t> </a:t>
            </a:r>
            <a:r>
              <a:rPr lang="en-US" sz="3600" b="1" dirty="0" err="1">
                <a:solidFill>
                  <a:schemeClr val="bg1"/>
                </a:solidFill>
              </a:rPr>
              <a:t>Sistemático</a:t>
            </a:r>
            <a:endParaRPr lang="en-US" sz="36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3</a:t>
            </a:fld>
            <a:endParaRPr lang="en-US" dirty="0"/>
          </a:p>
        </p:txBody>
      </p:sp>
      <p:sp>
        <p:nvSpPr>
          <p:cNvPr id="3" name="Content Placeholder 2">
            <a:extLst>
              <a:ext uri="{FF2B5EF4-FFF2-40B4-BE49-F238E27FC236}">
                <a16:creationId xmlns:a16="http://schemas.microsoft.com/office/drawing/2014/main" id="{03E714F0-9AC2-D149-83B0-9F39C1DF623F}"/>
              </a:ext>
            </a:extLst>
          </p:cNvPr>
          <p:cNvSpPr>
            <a:spLocks noGrp="1"/>
          </p:cNvSpPr>
          <p:nvPr>
            <p:ph idx="1"/>
          </p:nvPr>
        </p:nvSpPr>
        <p:spPr>
          <a:xfrm>
            <a:off x="4748967" y="697283"/>
            <a:ext cx="3970784" cy="4340321"/>
          </a:xfrm>
        </p:spPr>
        <p:txBody>
          <a:bodyPr/>
          <a:lstStyle/>
          <a:p>
            <a:pPr>
              <a:lnSpc>
                <a:spcPct val="100000"/>
              </a:lnSpc>
            </a:pPr>
            <a:r>
              <a:rPr lang="es-ES" sz="2000" dirty="0">
                <a:solidFill>
                  <a:schemeClr val="bg1"/>
                </a:solidFill>
              </a:rPr>
              <a:t>Adultos en el Movimiento Scout es un enfoque sistemático para apoyar a los adultos en mejorar la efectividad, el compromiso y la motivación del liderazgo adulto</a:t>
            </a:r>
          </a:p>
          <a:p>
            <a:pPr>
              <a:lnSpc>
                <a:spcPct val="100000"/>
              </a:lnSpc>
            </a:pPr>
            <a:r>
              <a:rPr lang="es-ES" sz="2000" dirty="0">
                <a:solidFill>
                  <a:schemeClr val="bg1"/>
                </a:solidFill>
              </a:rPr>
              <a:t>para que mejores programas sean entregados en su práctica por y para los jóvenes</a:t>
            </a:r>
            <a:endParaRPr lang="en-US" dirty="0">
              <a:solidFill>
                <a:schemeClr val="bg1"/>
              </a:solidFill>
            </a:endParaRPr>
          </a:p>
        </p:txBody>
      </p:sp>
      <p:pic>
        <p:nvPicPr>
          <p:cNvPr id="6" name="Picture 5" descr="SCT_Logo_EN_rgb_co.png">
            <a:extLst>
              <a:ext uri="{FF2B5EF4-FFF2-40B4-BE49-F238E27FC236}">
                <a16:creationId xmlns:a16="http://schemas.microsoft.com/office/drawing/2014/main" id="{BD655BF1-9A69-384D-996F-3701CEA50C7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96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4C21D6-C6C1-6748-9D04-60F74BE6BF78}"/>
              </a:ext>
            </a:extLst>
          </p:cNvPr>
          <p:cNvSpPr/>
          <p:nvPr/>
        </p:nvSpPr>
        <p:spPr>
          <a:xfrm>
            <a:off x="6471186" y="2685459"/>
            <a:ext cx="2215614" cy="2215614"/>
          </a:xfrm>
          <a:prstGeom prst="rect">
            <a:avLst/>
          </a:prstGeom>
          <a:solidFill>
            <a:srgbClr val="502B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latin typeface="Helvetica Neue Medium" panose="02000503000000020004" pitchFamily="2" charset="0"/>
              </a:rPr>
              <a:t>Desarrollo</a:t>
            </a:r>
            <a:r>
              <a:rPr lang="en-GB" dirty="0">
                <a:latin typeface="Helvetica Neue Medium" panose="02000503000000020004" pitchFamily="2" charset="0"/>
              </a:rPr>
              <a:t> </a:t>
            </a:r>
            <a:r>
              <a:rPr lang="en-GB" dirty="0" err="1">
                <a:latin typeface="Helvetica Neue Medium" panose="02000503000000020004" pitchFamily="2" charset="0"/>
              </a:rPr>
              <a:t>Institucional</a:t>
            </a:r>
            <a:endParaRPr lang="en-GB" dirty="0">
              <a:latin typeface="Helvetica Neue Medium" panose="02000503000000020004" pitchFamily="2" charset="0"/>
            </a:endParaRPr>
          </a:p>
        </p:txBody>
      </p:sp>
      <p:sp>
        <p:nvSpPr>
          <p:cNvPr id="9" name="Rectangle 8">
            <a:extLst>
              <a:ext uri="{FF2B5EF4-FFF2-40B4-BE49-F238E27FC236}">
                <a16:creationId xmlns:a16="http://schemas.microsoft.com/office/drawing/2014/main" id="{F02683AB-8EFA-6E49-87C4-847C333C3D75}"/>
              </a:ext>
            </a:extLst>
          </p:cNvPr>
          <p:cNvSpPr/>
          <p:nvPr/>
        </p:nvSpPr>
        <p:spPr>
          <a:xfrm>
            <a:off x="5375166" y="368643"/>
            <a:ext cx="2245975" cy="224597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0000"/>
              </a:lnSpc>
            </a:pPr>
            <a:r>
              <a:rPr lang="en-MY" dirty="0"/>
              <a:t>Adultos </a:t>
            </a:r>
            <a:r>
              <a:rPr lang="en-MY" dirty="0" err="1"/>
              <a:t>en</a:t>
            </a:r>
            <a:r>
              <a:rPr lang="en-MY" dirty="0"/>
              <a:t> el </a:t>
            </a:r>
            <a:r>
              <a:rPr lang="en-MY" dirty="0" err="1"/>
              <a:t>Movimiento</a:t>
            </a:r>
            <a:r>
              <a:rPr lang="en-MY" dirty="0"/>
              <a:t> Scout</a:t>
            </a:r>
          </a:p>
          <a:p>
            <a:pPr algn="ctr"/>
            <a:endParaRPr lang="en-GB" dirty="0">
              <a:latin typeface="Helvetica Neue Medium" panose="02000503000000020004" pitchFamily="2" charset="0"/>
            </a:endParaRPr>
          </a:p>
        </p:txBody>
      </p:sp>
      <p:sp>
        <p:nvSpPr>
          <p:cNvPr id="8" name="Rectangle 7">
            <a:extLst>
              <a:ext uri="{FF2B5EF4-FFF2-40B4-BE49-F238E27FC236}">
                <a16:creationId xmlns:a16="http://schemas.microsoft.com/office/drawing/2014/main" id="{5BE4DA9D-20D5-2A45-B819-8B5F36FD00DD}"/>
              </a:ext>
            </a:extLst>
          </p:cNvPr>
          <p:cNvSpPr/>
          <p:nvPr/>
        </p:nvSpPr>
        <p:spPr>
          <a:xfrm>
            <a:off x="4140931" y="2678595"/>
            <a:ext cx="2229342" cy="2229342"/>
          </a:xfrm>
          <a:prstGeom prst="rect">
            <a:avLst/>
          </a:prstGeom>
          <a:solidFill>
            <a:srgbClr val="AAB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latin typeface="Helvetica Neue Medium" panose="02000503000000020004" pitchFamily="2" charset="0"/>
              </a:rPr>
              <a:t>Programa</a:t>
            </a:r>
            <a:r>
              <a:rPr lang="en-GB" dirty="0">
                <a:latin typeface="Helvetica Neue Medium" panose="02000503000000020004" pitchFamily="2" charset="0"/>
              </a:rPr>
              <a:t> de </a:t>
            </a:r>
            <a:r>
              <a:rPr lang="en-GB" dirty="0" err="1">
                <a:latin typeface="Helvetica Neue Medium" panose="02000503000000020004" pitchFamily="2" charset="0"/>
              </a:rPr>
              <a:t>Jóvenes</a:t>
            </a:r>
            <a:endParaRPr lang="en-GB" dirty="0">
              <a:latin typeface="Helvetica Neue Medium" panose="02000503000000020004" pitchFamily="2" charset="0"/>
            </a:endParaRPr>
          </a:p>
        </p:txBody>
      </p:sp>
      <p:sp>
        <p:nvSpPr>
          <p:cNvPr id="2" name="Title 1">
            <a:extLst>
              <a:ext uri="{FF2B5EF4-FFF2-40B4-BE49-F238E27FC236}">
                <a16:creationId xmlns:a16="http://schemas.microsoft.com/office/drawing/2014/main" id="{63D00EF1-1695-5B48-90E5-BB87F6B850CE}"/>
              </a:ext>
            </a:extLst>
          </p:cNvPr>
          <p:cNvSpPr>
            <a:spLocks noGrp="1"/>
          </p:cNvSpPr>
          <p:nvPr>
            <p:ph type="title"/>
          </p:nvPr>
        </p:nvSpPr>
        <p:spPr>
          <a:xfrm>
            <a:off x="533400" y="1047750"/>
            <a:ext cx="2814464" cy="1740024"/>
          </a:xfrm>
        </p:spPr>
        <p:txBody>
          <a:bodyPr/>
          <a:lstStyle/>
          <a:p>
            <a:r>
              <a:rPr lang="en-US" sz="3600" b="1" dirty="0">
                <a:solidFill>
                  <a:schemeClr val="bg1"/>
                </a:solidFill>
              </a:rPr>
              <a:t>Enlaces…</a:t>
            </a:r>
          </a:p>
        </p:txBody>
      </p:sp>
      <p:sp>
        <p:nvSpPr>
          <p:cNvPr id="3" name="Content Placeholder 2">
            <a:extLst>
              <a:ext uri="{FF2B5EF4-FFF2-40B4-BE49-F238E27FC236}">
                <a16:creationId xmlns:a16="http://schemas.microsoft.com/office/drawing/2014/main" id="{34F03426-9906-E14D-BC9D-529C01C5AA5D}"/>
              </a:ext>
            </a:extLst>
          </p:cNvPr>
          <p:cNvSpPr>
            <a:spLocks noGrp="1"/>
          </p:cNvSpPr>
          <p:nvPr>
            <p:ph idx="1"/>
          </p:nvPr>
        </p:nvSpPr>
        <p:spPr>
          <a:xfrm>
            <a:off x="533400" y="2316510"/>
            <a:ext cx="3506618" cy="2160240"/>
          </a:xfrm>
        </p:spPr>
        <p:txBody>
          <a:bodyPr/>
          <a:lstStyle/>
          <a:p>
            <a:pPr>
              <a:lnSpc>
                <a:spcPct val="100000"/>
              </a:lnSpc>
            </a:pPr>
            <a:r>
              <a:rPr lang="es-ES" sz="2000" dirty="0">
                <a:solidFill>
                  <a:schemeClr val="bg1"/>
                </a:solidFill>
              </a:rPr>
              <a:t>Adultos en el Movimiento Scout es una de las tres áreas estratégicas que constituyen una NSO que funciona efectivamente:</a:t>
            </a:r>
            <a:endParaRPr lang="en-US" sz="1400" dirty="0">
              <a:solidFill>
                <a:schemeClr val="bg1"/>
              </a:solidFill>
            </a:endParaRPr>
          </a:p>
        </p:txBody>
      </p:sp>
      <p:sp>
        <p:nvSpPr>
          <p:cNvPr id="5" name="Slide Number Placeholder 4">
            <a:extLst>
              <a:ext uri="{FF2B5EF4-FFF2-40B4-BE49-F238E27FC236}">
                <a16:creationId xmlns:a16="http://schemas.microsoft.com/office/drawing/2014/main" id="{0428C7B5-F0C1-CD45-BEE7-267AAE0E5DEE}"/>
              </a:ext>
            </a:extLst>
          </p:cNvPr>
          <p:cNvSpPr>
            <a:spLocks noGrp="1"/>
          </p:cNvSpPr>
          <p:nvPr>
            <p:ph type="sldNum" sz="quarter" idx="12"/>
          </p:nvPr>
        </p:nvSpPr>
        <p:spPr/>
        <p:txBody>
          <a:bodyPr/>
          <a:lstStyle/>
          <a:p>
            <a:fld id="{5F702A45-47BF-984A-A12C-FE3DF6400CA5}" type="slidenum">
              <a:rPr lang="en-US" smtClean="0"/>
              <a:pPr/>
              <a:t>4</a:t>
            </a:fld>
            <a:endParaRPr lang="en-US" dirty="0"/>
          </a:p>
        </p:txBody>
      </p:sp>
      <p:pic>
        <p:nvPicPr>
          <p:cNvPr id="11" name="Picture 10" descr="SCT_Logo_EN_rgb_co.png">
            <a:extLst>
              <a:ext uri="{FF2B5EF4-FFF2-40B4-BE49-F238E27FC236}">
                <a16:creationId xmlns:a16="http://schemas.microsoft.com/office/drawing/2014/main" id="{9DFCBA67-106E-CC41-AA04-8C468ADB00C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6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060BB2-D2C4-2A4E-B474-30AEA16DB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9489" y="546856"/>
            <a:ext cx="2208975" cy="4049789"/>
          </a:xfrm>
          <a:prstGeom prst="rect">
            <a:avLst/>
          </a:prstGeom>
        </p:spPr>
      </p:pic>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0" y="2787774"/>
            <a:ext cx="2843808" cy="1152128"/>
          </a:xfrm>
        </p:spPr>
        <p:txBody>
          <a:bodyPr/>
          <a:lstStyle/>
          <a:p>
            <a:r>
              <a:rPr lang="en-US" sz="3600" b="1" dirty="0" err="1">
                <a:solidFill>
                  <a:schemeClr val="bg1"/>
                </a:solidFill>
              </a:rPr>
              <a:t>Resultados</a:t>
            </a:r>
            <a:r>
              <a:rPr lang="en-US" sz="3600" b="1" dirty="0">
                <a:solidFill>
                  <a:schemeClr val="bg1"/>
                </a:solidFill>
              </a:rPr>
              <a:t> </a:t>
            </a:r>
            <a:r>
              <a:rPr lang="en-US" sz="3600" b="1" dirty="0" err="1">
                <a:solidFill>
                  <a:schemeClr val="bg1"/>
                </a:solidFill>
              </a:rPr>
              <a:t>Estratégicos</a:t>
            </a:r>
            <a:r>
              <a:rPr lang="en-US" sz="3600" b="1" dirty="0">
                <a:solidFill>
                  <a:schemeClr val="bg1"/>
                </a:solidFill>
              </a:rPr>
              <a:t>:</a:t>
            </a: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5</a:t>
            </a:fld>
            <a:endParaRPr lang="en-US" dirty="0"/>
          </a:p>
        </p:txBody>
      </p:sp>
      <p:pic>
        <p:nvPicPr>
          <p:cNvPr id="6" name="Picture 5" descr="SCT_Logo_EN_rgb_co.png">
            <a:extLst>
              <a:ext uri="{FF2B5EF4-FFF2-40B4-BE49-F238E27FC236}">
                <a16:creationId xmlns:a16="http://schemas.microsoft.com/office/drawing/2014/main" id="{19B9E960-2939-7D42-AE2D-1603A07EF58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07183AF-3AF8-4D4B-8751-3CCEE30DB1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657" y="546856"/>
            <a:ext cx="2208975" cy="4049789"/>
          </a:xfrm>
          <a:prstGeom prst="rect">
            <a:avLst/>
          </a:prstGeom>
        </p:spPr>
      </p:pic>
      <p:pic>
        <p:nvPicPr>
          <p:cNvPr id="8" name="Picture 7">
            <a:extLst>
              <a:ext uri="{FF2B5EF4-FFF2-40B4-BE49-F238E27FC236}">
                <a16:creationId xmlns:a16="http://schemas.microsoft.com/office/drawing/2014/main" id="{4BC5A570-0FBE-7C4E-B981-2059276327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9322" y="559007"/>
            <a:ext cx="2208975" cy="4049789"/>
          </a:xfrm>
          <a:prstGeom prst="rect">
            <a:avLst/>
          </a:prstGeom>
        </p:spPr>
      </p:pic>
    </p:spTree>
    <p:extLst>
      <p:ext uri="{BB962C8B-B14F-4D97-AF65-F5344CB8AC3E}">
        <p14:creationId xmlns:p14="http://schemas.microsoft.com/office/powerpoint/2010/main" val="124694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42088" y="473858"/>
            <a:ext cx="3669872" cy="1656184"/>
          </a:xfrm>
        </p:spPr>
        <p:txBody>
          <a:bodyPr/>
          <a:lstStyle/>
          <a:p>
            <a:r>
              <a:rPr lang="en-US" sz="3600" b="1" dirty="0">
                <a:solidFill>
                  <a:schemeClr val="bg1"/>
                </a:solidFill>
              </a:rPr>
              <a:t>El </a:t>
            </a:r>
            <a:r>
              <a:rPr lang="en-US" sz="3600" b="1" dirty="0" err="1">
                <a:solidFill>
                  <a:schemeClr val="bg1"/>
                </a:solidFill>
              </a:rPr>
              <a:t>ciclo</a:t>
            </a:r>
            <a:r>
              <a:rPr lang="en-US" sz="3600" b="1" dirty="0">
                <a:solidFill>
                  <a:schemeClr val="bg1"/>
                </a:solidFill>
              </a:rPr>
              <a:t> de </a:t>
            </a:r>
            <a:r>
              <a:rPr lang="en-US" sz="3600" b="1" dirty="0" err="1">
                <a:solidFill>
                  <a:schemeClr val="bg1"/>
                </a:solidFill>
              </a:rPr>
              <a:t>vida</a:t>
            </a:r>
            <a:r>
              <a:rPr lang="en-US" sz="3600" b="1" dirty="0">
                <a:solidFill>
                  <a:schemeClr val="bg1"/>
                </a:solidFill>
              </a:rPr>
              <a:t> del </a:t>
            </a:r>
            <a:r>
              <a:rPr lang="en-US" sz="3600" b="1" dirty="0" err="1">
                <a:solidFill>
                  <a:schemeClr val="bg1"/>
                </a:solidFill>
              </a:rPr>
              <a:t>adulto</a:t>
            </a:r>
            <a:endParaRPr lang="en-US" sz="36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a:xfrm>
            <a:off x="6553200" y="5518616"/>
            <a:ext cx="2133600" cy="156596"/>
          </a:xfrm>
        </p:spPr>
        <p:txBody>
          <a:bodyPr/>
          <a:lstStyle/>
          <a:p>
            <a:fld id="{5F702A45-47BF-984A-A12C-FE3DF6400CA5}" type="slidenum">
              <a:rPr lang="en-US" smtClean="0"/>
              <a:pPr/>
              <a:t>6</a:t>
            </a:fld>
            <a:endParaRPr lang="en-US" dirty="0"/>
          </a:p>
        </p:txBody>
      </p:sp>
      <p:pic>
        <p:nvPicPr>
          <p:cNvPr id="6" name="Picture 5" descr="SCT_Logo_EN_rgb_co.png">
            <a:extLst>
              <a:ext uri="{FF2B5EF4-FFF2-40B4-BE49-F238E27FC236}">
                <a16:creationId xmlns:a16="http://schemas.microsoft.com/office/drawing/2014/main" id="{102B97AA-E8AE-C84C-A50F-C99BBE6B1D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36DFB3E-407B-834B-8B1F-267E06DD67CE}"/>
              </a:ext>
            </a:extLst>
          </p:cNvPr>
          <p:cNvPicPr>
            <a:picLocks noChangeAspect="1"/>
          </p:cNvPicPr>
          <p:nvPr/>
        </p:nvPicPr>
        <p:blipFill>
          <a:blip r:embed="rId6"/>
          <a:stretch>
            <a:fillRect/>
          </a:stretch>
        </p:blipFill>
        <p:spPr>
          <a:xfrm>
            <a:off x="35496" y="1500613"/>
            <a:ext cx="9144000" cy="3807441"/>
          </a:xfrm>
          <a:prstGeom prst="rect">
            <a:avLst/>
          </a:prstGeom>
        </p:spPr>
      </p:pic>
    </p:spTree>
    <p:extLst>
      <p:ext uri="{BB962C8B-B14F-4D97-AF65-F5344CB8AC3E}">
        <p14:creationId xmlns:p14="http://schemas.microsoft.com/office/powerpoint/2010/main" val="34940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66889-F463-B747-A8F3-F4CB14F21C3B}"/>
              </a:ext>
            </a:extLst>
          </p:cNvPr>
          <p:cNvSpPr/>
          <p:nvPr/>
        </p:nvSpPr>
        <p:spPr>
          <a:xfrm>
            <a:off x="4283968" y="0"/>
            <a:ext cx="4894806"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98DDA382-F94C-8D46-A354-108830E9F8AA}"/>
              </a:ext>
            </a:extLst>
          </p:cNvPr>
          <p:cNvSpPr>
            <a:spLocks noGrp="1"/>
          </p:cNvSpPr>
          <p:nvPr>
            <p:ph type="title"/>
          </p:nvPr>
        </p:nvSpPr>
        <p:spPr>
          <a:xfrm>
            <a:off x="546255" y="3075806"/>
            <a:ext cx="8153400" cy="457200"/>
          </a:xfrm>
        </p:spPr>
        <p:txBody>
          <a:bodyPr/>
          <a:lstStyle/>
          <a:p>
            <a:r>
              <a:rPr lang="en-GB" sz="3600" b="1" dirty="0" err="1">
                <a:solidFill>
                  <a:schemeClr val="bg1"/>
                </a:solidFill>
              </a:rPr>
              <a:t>Reclutamiento</a:t>
            </a:r>
            <a:endParaRPr lang="en-GB" sz="3600" b="1" dirty="0">
              <a:solidFill>
                <a:schemeClr val="bg1"/>
              </a:solidFill>
            </a:endParaRPr>
          </a:p>
        </p:txBody>
      </p:sp>
      <p:sp>
        <p:nvSpPr>
          <p:cNvPr id="3" name="Content Placeholder 2">
            <a:extLst>
              <a:ext uri="{FF2B5EF4-FFF2-40B4-BE49-F238E27FC236}">
                <a16:creationId xmlns:a16="http://schemas.microsoft.com/office/drawing/2014/main" id="{AE5C63DC-81C9-BA4A-8874-D68A42CEC568}"/>
              </a:ext>
            </a:extLst>
          </p:cNvPr>
          <p:cNvSpPr>
            <a:spLocks noGrp="1"/>
          </p:cNvSpPr>
          <p:nvPr>
            <p:ph idx="1"/>
          </p:nvPr>
        </p:nvSpPr>
        <p:spPr>
          <a:xfrm>
            <a:off x="4637967" y="763163"/>
            <a:ext cx="4186808" cy="3837387"/>
          </a:xfrm>
        </p:spPr>
        <p:txBody>
          <a:bodyPr/>
          <a:lstStyle/>
          <a:p>
            <a:r>
              <a:rPr lang="es-ES" sz="2000" dirty="0">
                <a:solidFill>
                  <a:schemeClr val="bg1"/>
                </a:solidFill>
              </a:rPr>
              <a:t>Es un proceso de reclutamiento de voluntarios o equipo profesional con el propósito de lograr diferentes trabajos, tareas o funciones requeridas por la organización.</a:t>
            </a:r>
          </a:p>
          <a:p>
            <a:endParaRPr lang="es-ES" sz="2000" dirty="0">
              <a:solidFill>
                <a:schemeClr val="bg1"/>
              </a:solidFill>
            </a:endParaRPr>
          </a:p>
          <a:p>
            <a:pPr marL="162900" indent="-342900">
              <a:buFont typeface="Arial" panose="020B0604020202020204" pitchFamily="34" charset="0"/>
              <a:buChar char="•"/>
            </a:pPr>
            <a:r>
              <a:rPr lang="es-ES" sz="2000" dirty="0">
                <a:solidFill>
                  <a:schemeClr val="bg1"/>
                </a:solidFill>
              </a:rPr>
              <a:t>Pasos en el reclutamiento:</a:t>
            </a:r>
          </a:p>
          <a:p>
            <a:pPr marL="162900" indent="-342900">
              <a:buFont typeface="Arial" panose="020B0604020202020204" pitchFamily="34" charset="0"/>
              <a:buChar char="•"/>
            </a:pPr>
            <a:r>
              <a:rPr lang="es-ES" sz="2000" dirty="0">
                <a:solidFill>
                  <a:schemeClr val="bg1"/>
                </a:solidFill>
              </a:rPr>
              <a:t>Evaluación de necesidades</a:t>
            </a:r>
          </a:p>
          <a:p>
            <a:pPr marL="162900" indent="-342900">
              <a:buFont typeface="Arial" panose="020B0604020202020204" pitchFamily="34" charset="0"/>
              <a:buChar char="•"/>
            </a:pPr>
            <a:r>
              <a:rPr lang="es-ES" sz="2000" dirty="0">
                <a:solidFill>
                  <a:schemeClr val="bg1"/>
                </a:solidFill>
              </a:rPr>
              <a:t>Atracción y selección</a:t>
            </a:r>
          </a:p>
          <a:p>
            <a:pPr marL="162900" indent="-342900">
              <a:buFont typeface="Arial" panose="020B0604020202020204" pitchFamily="34" charset="0"/>
              <a:buChar char="•"/>
            </a:pPr>
            <a:r>
              <a:rPr lang="es-ES" sz="2000" dirty="0">
                <a:solidFill>
                  <a:schemeClr val="bg1"/>
                </a:solidFill>
              </a:rPr>
              <a:t>Integración</a:t>
            </a:r>
          </a:p>
          <a:p>
            <a:pPr marL="162900" indent="-342900">
              <a:buFont typeface="Arial" panose="020B0604020202020204" pitchFamily="34" charset="0"/>
              <a:buChar char="•"/>
            </a:pPr>
            <a:r>
              <a:rPr lang="es-ES" sz="2000" dirty="0">
                <a:solidFill>
                  <a:schemeClr val="bg1"/>
                </a:solidFill>
              </a:rPr>
              <a:t>Acuerdo mutuo</a:t>
            </a:r>
          </a:p>
          <a:p>
            <a:pPr marL="162900" indent="-342900">
              <a:buFont typeface="Arial" panose="020B0604020202020204" pitchFamily="34" charset="0"/>
              <a:buChar char="•"/>
            </a:pPr>
            <a:r>
              <a:rPr lang="es-ES" sz="2000" dirty="0">
                <a:solidFill>
                  <a:schemeClr val="bg1"/>
                </a:solidFill>
              </a:rPr>
              <a:t>Nombramiento</a:t>
            </a:r>
            <a:endParaRPr lang="en-GB" sz="2000" dirty="0">
              <a:solidFill>
                <a:schemeClr val="bg1"/>
              </a:solidFill>
            </a:endParaRPr>
          </a:p>
        </p:txBody>
      </p:sp>
      <p:sp>
        <p:nvSpPr>
          <p:cNvPr id="5" name="Slide Number Placeholder 4">
            <a:extLst>
              <a:ext uri="{FF2B5EF4-FFF2-40B4-BE49-F238E27FC236}">
                <a16:creationId xmlns:a16="http://schemas.microsoft.com/office/drawing/2014/main" id="{41A91275-598E-4B40-89EB-19AA4E6A0736}"/>
              </a:ext>
            </a:extLst>
          </p:cNvPr>
          <p:cNvSpPr>
            <a:spLocks noGrp="1"/>
          </p:cNvSpPr>
          <p:nvPr>
            <p:ph type="sldNum" sz="quarter" idx="12"/>
          </p:nvPr>
        </p:nvSpPr>
        <p:spPr/>
        <p:txBody>
          <a:bodyPr/>
          <a:lstStyle/>
          <a:p>
            <a:fld id="{5F702A45-47BF-984A-A12C-FE3DF6400CA5}" type="slidenum">
              <a:rPr lang="en-US" smtClean="0"/>
              <a:pPr/>
              <a:t>7</a:t>
            </a:fld>
            <a:endParaRPr lang="en-US" dirty="0"/>
          </a:p>
        </p:txBody>
      </p:sp>
      <p:pic>
        <p:nvPicPr>
          <p:cNvPr id="7" name="Picture 6" descr="SCT_Logo_EN_rgb_co.png">
            <a:extLst>
              <a:ext uri="{FF2B5EF4-FFF2-40B4-BE49-F238E27FC236}">
                <a16:creationId xmlns:a16="http://schemas.microsoft.com/office/drawing/2014/main" id="{A1145288-DF77-F44B-9593-F1099BCAF8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11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8970-88E4-AF43-A9E0-E1C09D201B97}"/>
              </a:ext>
            </a:extLst>
          </p:cNvPr>
          <p:cNvSpPr>
            <a:spLocks noGrp="1"/>
          </p:cNvSpPr>
          <p:nvPr>
            <p:ph type="title"/>
          </p:nvPr>
        </p:nvSpPr>
        <p:spPr>
          <a:xfrm>
            <a:off x="551415" y="3003798"/>
            <a:ext cx="8153400" cy="457200"/>
          </a:xfrm>
        </p:spPr>
        <p:txBody>
          <a:bodyPr/>
          <a:lstStyle/>
          <a:p>
            <a:r>
              <a:rPr lang="en-GB" sz="3600" b="1" dirty="0" err="1">
                <a:solidFill>
                  <a:schemeClr val="bg1"/>
                </a:solidFill>
              </a:rPr>
              <a:t>Desempeño</a:t>
            </a:r>
            <a:endParaRPr lang="en-GB" b="1" dirty="0">
              <a:solidFill>
                <a:schemeClr val="bg1"/>
              </a:solidFill>
            </a:endParaRPr>
          </a:p>
        </p:txBody>
      </p:sp>
      <p:sp>
        <p:nvSpPr>
          <p:cNvPr id="5" name="Slide Number Placeholder 4">
            <a:extLst>
              <a:ext uri="{FF2B5EF4-FFF2-40B4-BE49-F238E27FC236}">
                <a16:creationId xmlns:a16="http://schemas.microsoft.com/office/drawing/2014/main" id="{55E70EB3-A127-3848-956F-8335252EE83C}"/>
              </a:ext>
            </a:extLst>
          </p:cNvPr>
          <p:cNvSpPr>
            <a:spLocks noGrp="1"/>
          </p:cNvSpPr>
          <p:nvPr>
            <p:ph type="sldNum" sz="quarter" idx="12"/>
          </p:nvPr>
        </p:nvSpPr>
        <p:spPr/>
        <p:txBody>
          <a:bodyPr/>
          <a:lstStyle/>
          <a:p>
            <a:fld id="{5F702A45-47BF-984A-A12C-FE3DF6400CA5}" type="slidenum">
              <a:rPr lang="en-US" smtClean="0"/>
              <a:pPr/>
              <a:t>8</a:t>
            </a:fld>
            <a:endParaRPr lang="en-US" dirty="0"/>
          </a:p>
        </p:txBody>
      </p:sp>
      <p:sp>
        <p:nvSpPr>
          <p:cNvPr id="6" name="Rectangle 5">
            <a:extLst>
              <a:ext uri="{FF2B5EF4-FFF2-40B4-BE49-F238E27FC236}">
                <a16:creationId xmlns:a16="http://schemas.microsoft.com/office/drawing/2014/main" id="{A1C3E633-53AC-7041-8078-DF4BA67A7BD4}"/>
              </a:ext>
            </a:extLst>
          </p:cNvPr>
          <p:cNvSpPr/>
          <p:nvPr/>
        </p:nvSpPr>
        <p:spPr>
          <a:xfrm>
            <a:off x="4355976" y="0"/>
            <a:ext cx="482279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5BED286F-09C2-4C45-A36A-D053D67E3BAA}"/>
              </a:ext>
            </a:extLst>
          </p:cNvPr>
          <p:cNvSpPr>
            <a:spLocks noGrp="1"/>
          </p:cNvSpPr>
          <p:nvPr>
            <p:ph idx="1"/>
          </p:nvPr>
        </p:nvSpPr>
        <p:spPr>
          <a:xfrm>
            <a:off x="4610100" y="627534"/>
            <a:ext cx="4282380" cy="4286805"/>
          </a:xfrm>
        </p:spPr>
        <p:txBody>
          <a:bodyPr/>
          <a:lstStyle/>
          <a:p>
            <a:pPr>
              <a:buClr>
                <a:schemeClr val="bg1"/>
              </a:buClr>
            </a:pPr>
            <a:r>
              <a:rPr lang="es-ES" sz="2000" dirty="0">
                <a:solidFill>
                  <a:schemeClr val="bg1"/>
                </a:solidFill>
              </a:rPr>
              <a:t>Desempeño es la acción o proceso de realizar una tarea o función. Para el buen rendimiento, los siguientes elementos son cruciales:</a:t>
            </a:r>
          </a:p>
          <a:p>
            <a:pPr marL="162900" indent="-342900">
              <a:buClr>
                <a:schemeClr val="bg1"/>
              </a:buClr>
              <a:buFont typeface="Arial" panose="020B0604020202020204" pitchFamily="34" charset="0"/>
              <a:buChar char="•"/>
            </a:pPr>
            <a:r>
              <a:rPr lang="es-ES" sz="2000" dirty="0">
                <a:solidFill>
                  <a:schemeClr val="bg1"/>
                </a:solidFill>
              </a:rPr>
              <a:t>Inducción</a:t>
            </a:r>
          </a:p>
          <a:p>
            <a:pPr marL="162900" indent="-342900">
              <a:buClr>
                <a:schemeClr val="bg1"/>
              </a:buClr>
              <a:buFont typeface="Arial" panose="020B0604020202020204" pitchFamily="34" charset="0"/>
              <a:buChar char="•"/>
            </a:pPr>
            <a:r>
              <a:rPr lang="es-ES" sz="2000" dirty="0">
                <a:solidFill>
                  <a:schemeClr val="bg1"/>
                </a:solidFill>
              </a:rPr>
              <a:t>Sistema de entrenamiento</a:t>
            </a:r>
          </a:p>
          <a:p>
            <a:pPr marL="162900" indent="-342900">
              <a:buClr>
                <a:schemeClr val="bg1"/>
              </a:buClr>
              <a:buFont typeface="Arial" panose="020B0604020202020204" pitchFamily="34" charset="0"/>
              <a:buChar char="•"/>
            </a:pPr>
            <a:r>
              <a:rPr lang="es-ES" sz="2000" dirty="0">
                <a:solidFill>
                  <a:schemeClr val="bg1"/>
                </a:solidFill>
              </a:rPr>
              <a:t>Operación</a:t>
            </a:r>
          </a:p>
          <a:p>
            <a:pPr marL="162900" indent="-342900">
              <a:buClr>
                <a:schemeClr val="bg1"/>
              </a:buClr>
              <a:buFont typeface="Arial" panose="020B0604020202020204" pitchFamily="34" charset="0"/>
              <a:buChar char="•"/>
            </a:pPr>
            <a:r>
              <a:rPr lang="es-ES" sz="2000" dirty="0">
                <a:solidFill>
                  <a:schemeClr val="bg1"/>
                </a:solidFill>
              </a:rPr>
              <a:t>Soporte en servicio</a:t>
            </a:r>
          </a:p>
          <a:p>
            <a:pPr marL="162900" indent="-342900">
              <a:buClr>
                <a:schemeClr val="bg1"/>
              </a:buClr>
              <a:buFont typeface="Arial" panose="020B0604020202020204" pitchFamily="34" charset="0"/>
              <a:buChar char="•"/>
            </a:pPr>
            <a:r>
              <a:rPr lang="es-ES" sz="2000" dirty="0">
                <a:solidFill>
                  <a:schemeClr val="bg1"/>
                </a:solidFill>
              </a:rPr>
              <a:t>Gestión del rendimiento</a:t>
            </a:r>
          </a:p>
          <a:p>
            <a:pPr>
              <a:buClr>
                <a:schemeClr val="bg1"/>
              </a:buClr>
            </a:pPr>
            <a:endParaRPr lang="es-ES" sz="2000" dirty="0">
              <a:solidFill>
                <a:schemeClr val="bg1"/>
              </a:solidFill>
            </a:endParaRPr>
          </a:p>
          <a:p>
            <a:pPr>
              <a:buClr>
                <a:schemeClr val="bg1"/>
              </a:buClr>
            </a:pPr>
            <a:r>
              <a:rPr lang="es-ES" sz="2000" dirty="0">
                <a:solidFill>
                  <a:schemeClr val="bg1"/>
                </a:solidFill>
              </a:rPr>
              <a:t>La gestión del desempeño es un proceso continuo, integral y natural que aclara las expectativas mutuas y el apoyo requerido.</a:t>
            </a:r>
            <a:endParaRPr lang="en-GB" sz="2000" dirty="0">
              <a:solidFill>
                <a:schemeClr val="bg1"/>
              </a:solidFill>
            </a:endParaRPr>
          </a:p>
        </p:txBody>
      </p:sp>
      <p:pic>
        <p:nvPicPr>
          <p:cNvPr id="7" name="Picture 6" descr="SCT_Logo_EN_rgb_co.png">
            <a:extLst>
              <a:ext uri="{FF2B5EF4-FFF2-40B4-BE49-F238E27FC236}">
                <a16:creationId xmlns:a16="http://schemas.microsoft.com/office/drawing/2014/main" id="{207C3151-C07B-C945-B6A7-4A0064321C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B57A-5804-A44C-8CD6-D74B158EBC30}"/>
              </a:ext>
            </a:extLst>
          </p:cNvPr>
          <p:cNvSpPr>
            <a:spLocks noGrp="1"/>
          </p:cNvSpPr>
          <p:nvPr>
            <p:ph type="title"/>
          </p:nvPr>
        </p:nvSpPr>
        <p:spPr>
          <a:xfrm>
            <a:off x="533400" y="2494163"/>
            <a:ext cx="3246512" cy="457200"/>
          </a:xfrm>
        </p:spPr>
        <p:txBody>
          <a:bodyPr/>
          <a:lstStyle/>
          <a:p>
            <a:r>
              <a:rPr lang="en-GB" sz="3600" b="1" dirty="0" err="1">
                <a:solidFill>
                  <a:schemeClr val="bg1"/>
                </a:solidFill>
              </a:rPr>
              <a:t>Decisiones</a:t>
            </a:r>
            <a:r>
              <a:rPr lang="en-GB" sz="3600" b="1" dirty="0">
                <a:solidFill>
                  <a:schemeClr val="bg1"/>
                </a:solidFill>
              </a:rPr>
              <a:t> para el </a:t>
            </a:r>
            <a:r>
              <a:rPr lang="en-GB" sz="3600" b="1" dirty="0" err="1">
                <a:solidFill>
                  <a:schemeClr val="bg1"/>
                </a:solidFill>
              </a:rPr>
              <a:t>futuro</a:t>
            </a:r>
            <a:endParaRPr lang="en-GB" sz="3600" b="1" dirty="0">
              <a:solidFill>
                <a:schemeClr val="bg1"/>
              </a:solidFill>
            </a:endParaRPr>
          </a:p>
        </p:txBody>
      </p:sp>
      <p:sp>
        <p:nvSpPr>
          <p:cNvPr id="5" name="Slide Number Placeholder 4">
            <a:extLst>
              <a:ext uri="{FF2B5EF4-FFF2-40B4-BE49-F238E27FC236}">
                <a16:creationId xmlns:a16="http://schemas.microsoft.com/office/drawing/2014/main" id="{6C5D60AA-4214-0A4A-8F04-83899BCBC9DC}"/>
              </a:ext>
            </a:extLst>
          </p:cNvPr>
          <p:cNvSpPr>
            <a:spLocks noGrp="1"/>
          </p:cNvSpPr>
          <p:nvPr>
            <p:ph type="sldNum" sz="quarter" idx="12"/>
          </p:nvPr>
        </p:nvSpPr>
        <p:spPr/>
        <p:txBody>
          <a:bodyPr/>
          <a:lstStyle/>
          <a:p>
            <a:fld id="{5F702A45-47BF-984A-A12C-FE3DF6400CA5}" type="slidenum">
              <a:rPr lang="en-US" smtClean="0"/>
              <a:pPr/>
              <a:t>9</a:t>
            </a:fld>
            <a:endParaRPr lang="en-US" dirty="0"/>
          </a:p>
        </p:txBody>
      </p:sp>
      <p:sp>
        <p:nvSpPr>
          <p:cNvPr id="6" name="Rectangle 5">
            <a:extLst>
              <a:ext uri="{FF2B5EF4-FFF2-40B4-BE49-F238E27FC236}">
                <a16:creationId xmlns:a16="http://schemas.microsoft.com/office/drawing/2014/main" id="{7F1BA554-1B24-D04B-AF9B-9D667B171A7E}"/>
              </a:ext>
            </a:extLst>
          </p:cNvPr>
          <p:cNvSpPr/>
          <p:nvPr/>
        </p:nvSpPr>
        <p:spPr>
          <a:xfrm>
            <a:off x="3779912" y="0"/>
            <a:ext cx="5398862"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3" name="Content Placeholder 2">
            <a:extLst>
              <a:ext uri="{FF2B5EF4-FFF2-40B4-BE49-F238E27FC236}">
                <a16:creationId xmlns:a16="http://schemas.microsoft.com/office/drawing/2014/main" id="{44A145EB-D683-D341-B40F-F8D4DFDA7E5E}"/>
              </a:ext>
            </a:extLst>
          </p:cNvPr>
          <p:cNvSpPr>
            <a:spLocks noGrp="1"/>
          </p:cNvSpPr>
          <p:nvPr>
            <p:ph idx="1"/>
          </p:nvPr>
        </p:nvSpPr>
        <p:spPr>
          <a:xfrm>
            <a:off x="3995936" y="78102"/>
            <a:ext cx="4927851" cy="4273624"/>
          </a:xfrm>
        </p:spPr>
        <p:txBody>
          <a:bodyPr/>
          <a:lstStyle/>
          <a:p>
            <a:pPr>
              <a:buClr>
                <a:schemeClr val="bg1"/>
              </a:buClr>
            </a:pPr>
            <a:endParaRPr lang="es-ES" sz="2000" dirty="0">
              <a:solidFill>
                <a:schemeClr val="bg1"/>
              </a:solidFill>
            </a:endParaRPr>
          </a:p>
          <a:p>
            <a:pPr>
              <a:buClr>
                <a:schemeClr val="bg1"/>
              </a:buClr>
            </a:pPr>
            <a:r>
              <a:rPr lang="es-ES" sz="2000" dirty="0">
                <a:solidFill>
                  <a:schemeClr val="bg1"/>
                </a:solidFill>
              </a:rPr>
              <a:t>La política de Adultos en el Movimiento Scout recomienda la movilidad y la flexibilidad en los roles y funciones. Eso permite más oportunidades de participar en todos los niveles.</a:t>
            </a:r>
          </a:p>
          <a:p>
            <a:pPr marL="162900" indent="-342900">
              <a:buClr>
                <a:schemeClr val="bg1"/>
              </a:buClr>
              <a:buFont typeface="Arial" panose="020B0604020202020204" pitchFamily="34" charset="0"/>
              <a:buChar char="•"/>
            </a:pPr>
            <a:endParaRPr lang="es-ES" sz="2000" dirty="0">
              <a:solidFill>
                <a:schemeClr val="bg1"/>
              </a:solidFill>
            </a:endParaRPr>
          </a:p>
          <a:p>
            <a:pPr marL="162900" indent="-342900">
              <a:buClr>
                <a:schemeClr val="bg1"/>
              </a:buClr>
              <a:buFont typeface="Arial" panose="020B0604020202020204" pitchFamily="34" charset="0"/>
              <a:buChar char="•"/>
            </a:pPr>
            <a:r>
              <a:rPr lang="es-ES" sz="2000" dirty="0">
                <a:solidFill>
                  <a:schemeClr val="bg1"/>
                </a:solidFill>
              </a:rPr>
              <a:t>Posibles decisiones para el futuro son:</a:t>
            </a:r>
          </a:p>
          <a:p>
            <a:pPr marL="162900" indent="-342900">
              <a:buClr>
                <a:schemeClr val="bg1"/>
              </a:buClr>
              <a:buFont typeface="Arial" panose="020B0604020202020204" pitchFamily="34" charset="0"/>
              <a:buChar char="•"/>
            </a:pPr>
            <a:r>
              <a:rPr lang="es-ES" sz="2000" dirty="0">
                <a:solidFill>
                  <a:schemeClr val="bg1"/>
                </a:solidFill>
              </a:rPr>
              <a:t>Renovación</a:t>
            </a:r>
          </a:p>
          <a:p>
            <a:pPr marL="162900" indent="-342900">
              <a:buClr>
                <a:schemeClr val="bg1"/>
              </a:buClr>
              <a:buFont typeface="Arial" panose="020B0604020202020204" pitchFamily="34" charset="0"/>
              <a:buChar char="•"/>
            </a:pPr>
            <a:r>
              <a:rPr lang="es-ES" sz="2000" dirty="0">
                <a:solidFill>
                  <a:schemeClr val="bg1"/>
                </a:solidFill>
              </a:rPr>
              <a:t>Reubicación</a:t>
            </a:r>
          </a:p>
          <a:p>
            <a:pPr marL="162900" indent="-342900">
              <a:buClr>
                <a:schemeClr val="bg1"/>
              </a:buClr>
              <a:buFont typeface="Arial" panose="020B0604020202020204" pitchFamily="34" charset="0"/>
              <a:buChar char="•"/>
            </a:pPr>
            <a:r>
              <a:rPr lang="es-ES" sz="2000" dirty="0">
                <a:solidFill>
                  <a:schemeClr val="bg1"/>
                </a:solidFill>
              </a:rPr>
              <a:t>Retiro</a:t>
            </a:r>
          </a:p>
          <a:p>
            <a:pPr>
              <a:buClr>
                <a:schemeClr val="bg1"/>
              </a:buClr>
            </a:pPr>
            <a:endParaRPr lang="es-ES" sz="2000" dirty="0">
              <a:solidFill>
                <a:schemeClr val="bg1"/>
              </a:solidFill>
            </a:endParaRPr>
          </a:p>
          <a:p>
            <a:pPr>
              <a:buClr>
                <a:schemeClr val="bg1"/>
              </a:buClr>
            </a:pPr>
            <a:r>
              <a:rPr lang="es-ES" sz="2000" dirty="0">
                <a:solidFill>
                  <a:schemeClr val="bg1"/>
                </a:solidFill>
              </a:rPr>
              <a:t>Las decisiones para el futuro permiten una buena gestión de los recursos humanos y ayuda a los miembros a mantenerse motivados para compromisos adicionales.</a:t>
            </a:r>
            <a:endParaRPr lang="en-GB" dirty="0">
              <a:solidFill>
                <a:schemeClr val="bg1"/>
              </a:solidFill>
            </a:endParaRPr>
          </a:p>
          <a:p>
            <a:pPr>
              <a:buClr>
                <a:schemeClr val="bg1"/>
              </a:buClr>
            </a:pPr>
            <a:endParaRPr lang="en-GB" dirty="0">
              <a:solidFill>
                <a:schemeClr val="bg1"/>
              </a:solidFill>
            </a:endParaRPr>
          </a:p>
        </p:txBody>
      </p:sp>
      <p:pic>
        <p:nvPicPr>
          <p:cNvPr id="7" name="Picture 6" descr="SCT_Logo_EN_rgb_co.png">
            <a:extLst>
              <a:ext uri="{FF2B5EF4-FFF2-40B4-BE49-F238E27FC236}">
                <a16:creationId xmlns:a16="http://schemas.microsoft.com/office/drawing/2014/main" id="{B55E6619-B370-AC42-8E2F-F4FBFD9C1B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2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5365</TotalTime>
  <Words>582</Words>
  <Application>Microsoft Macintosh PowerPoint</Application>
  <PresentationFormat>On-screen Show (16:9)</PresentationFormat>
  <Paragraphs>84</Paragraphs>
  <Slides>14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ＭＳ Ｐゴシック</vt:lpstr>
      <vt:lpstr>Arial</vt:lpstr>
      <vt:lpstr>Calibri</vt:lpstr>
      <vt:lpstr>Futura Book</vt:lpstr>
      <vt:lpstr>Helvetica Neue</vt:lpstr>
      <vt:lpstr>Helvetica Neue Medium</vt:lpstr>
      <vt:lpstr>Verdana</vt:lpstr>
      <vt:lpstr>Wingdings</vt:lpstr>
      <vt:lpstr>Studio</vt:lpstr>
      <vt:lpstr>PowerPoint Presentation</vt:lpstr>
      <vt:lpstr>Millones de Adultos</vt:lpstr>
      <vt:lpstr>Acercamiento Sistemático</vt:lpstr>
      <vt:lpstr>Enlaces…</vt:lpstr>
      <vt:lpstr>Resultados Estratégicos:</vt:lpstr>
      <vt:lpstr>El ciclo de vida del adulto</vt:lpstr>
      <vt:lpstr>Reclutamiento</vt:lpstr>
      <vt:lpstr>Desempeño</vt:lpstr>
      <vt:lpstr>Decisiones para el futuro</vt:lpstr>
      <vt:lpstr>Reconocimiento</vt:lpstr>
      <vt:lpstr>Retención de los adultos</vt:lpstr>
      <vt:lpstr> Plan trienal 2017 - 2020</vt:lpstr>
      <vt:lpstr>Como?  El ciclo de vida del Adulto en el Movimiento Scout es importante para usted?</vt:lpstr>
      <vt:lpstr>PowerPoint Presentation</vt:lpstr>
    </vt:vector>
  </TitlesOfParts>
  <Company>World Scout Bureau</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 Ortega</dc:creator>
  <cp:lastModifiedBy>George Michel Botros</cp:lastModifiedBy>
  <cp:revision>352</cp:revision>
  <dcterms:created xsi:type="dcterms:W3CDTF">2013-06-16T21:48:09Z</dcterms:created>
  <dcterms:modified xsi:type="dcterms:W3CDTF">2018-08-24T07:18:59Z</dcterms:modified>
</cp:coreProperties>
</file>