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16"/>
  </p:notesMasterIdLst>
  <p:handoutMasterIdLst>
    <p:handoutMasterId r:id="rId17"/>
  </p:handoutMasterIdLst>
  <p:sldIdLst>
    <p:sldId id="257" r:id="rId2"/>
    <p:sldId id="380" r:id="rId3"/>
    <p:sldId id="371" r:id="rId4"/>
    <p:sldId id="379" r:id="rId5"/>
    <p:sldId id="372" r:id="rId6"/>
    <p:sldId id="373" r:id="rId7"/>
    <p:sldId id="382" r:id="rId8"/>
    <p:sldId id="383" r:id="rId9"/>
    <p:sldId id="384" r:id="rId10"/>
    <p:sldId id="385" r:id="rId11"/>
    <p:sldId id="386" r:id="rId12"/>
    <p:sldId id="374" r:id="rId13"/>
    <p:sldId id="376" r:id="rId14"/>
    <p:sldId id="38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B8C"/>
    <a:srgbClr val="AABA0A"/>
    <a:srgbClr val="00AABA"/>
    <a:srgbClr val="E23D28"/>
    <a:srgbClr val="78B929"/>
    <a:srgbClr val="2076CD"/>
    <a:srgbClr val="95B921"/>
    <a:srgbClr val="F1FBFE"/>
    <a:srgbClr val="4E0E8C"/>
    <a:srgbClr val="31A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2"/>
    <p:restoredTop sz="94444"/>
  </p:normalViewPr>
  <p:slideViewPr>
    <p:cSldViewPr snapToObjects="1" showGuides="1">
      <p:cViewPr varScale="1">
        <p:scale>
          <a:sx n="141" d="100"/>
          <a:sy n="141" d="100"/>
        </p:scale>
        <p:origin x="696" y="176"/>
      </p:cViewPr>
      <p:guideLst>
        <p:guide orient="horz" pos="282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>
                <a:latin typeface="Helvetica Neue Medium" panose="02000503000000020004" pitchFamily="2" charset="0"/>
              </a:rPr>
              <a:pPr/>
              <a:t>7/18/18</a:t>
            </a:fld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latin typeface="Helvetica Neue Medium" panose="02000503000000020004" pitchFamily="2" charset="0"/>
              </a:rPr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>
                <a:latin typeface="Helvetica Neue Medium" panose="02000503000000020004" pitchFamily="2" charset="0"/>
              </a:rPr>
              <a:pPr/>
              <a:t>‹#›</a:t>
            </a:fld>
            <a:endParaRPr lang="en-US" dirty="0"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9325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D6E73F-CE99-B541-A3E3-0916A80BD4BF}" type="datetime1">
              <a:rPr lang="en-US" smtClean="0"/>
              <a:pPr/>
              <a:t>7/18/18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239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1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217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-95250"/>
            <a:ext cx="9143999" cy="5238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581151"/>
            <a:ext cx="8305800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36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350911"/>
            <a:ext cx="8153400" cy="416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ECBB9CC4-45DC-244C-8793-B9C95370924B}" type="datetime1">
              <a:rPr lang="en-US" smtClean="0"/>
              <a:pPr/>
              <a:t>7/18/18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D9B8E33-453D-6C4F-95B3-5387C50D32C9}" type="datetime1">
              <a:rPr lang="en-US" smtClean="0"/>
              <a:pPr/>
              <a:t>7/18/18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4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7620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B6C945F7-6C64-1E4A-8BA6-40D142064810}" type="datetime1">
              <a:rPr lang="en-US" smtClean="0"/>
              <a:pPr/>
              <a:t>7/18/18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09750"/>
            <a:ext cx="8153400" cy="2971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fld id="{075E0943-9BE5-5142-A467-257385665D5E}" type="datetime1">
              <a:rPr lang="en-US" smtClean="0"/>
              <a:pPr/>
              <a:t>7/18/18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Medium" panose="02000503000000020004" pitchFamily="2" charset="0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5" r:id="rId2"/>
    <p:sldLayoutId id="2147483759" r:id="rId3"/>
    <p:sldLayoutId id="2147483763" r:id="rId4"/>
    <p:sldLayoutId id="2147483743" r:id="rId5"/>
    <p:sldLayoutId id="21474837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5.wd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86CF33C0-BD4D-4741-ABEC-BE605034168F}"/>
              </a:ext>
            </a:extLst>
          </p:cNvPr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21">
            <a:extLst>
              <a:ext uri="{FF2B5EF4-FFF2-40B4-BE49-F238E27FC236}">
                <a16:creationId xmlns:a16="http://schemas.microsoft.com/office/drawing/2014/main" id="{1046C6D9-E702-8742-93C6-B4E38CC8EEF7}"/>
              </a:ext>
            </a:extLst>
          </p:cNvPr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itle 21">
            <a:extLst>
              <a:ext uri="{FF2B5EF4-FFF2-40B4-BE49-F238E27FC236}">
                <a16:creationId xmlns:a16="http://schemas.microsoft.com/office/drawing/2014/main" id="{E49E4268-1BBF-C447-BF63-FCDB422B6DEC}"/>
              </a:ext>
            </a:extLst>
          </p:cNvPr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itle 21">
            <a:extLst>
              <a:ext uri="{FF2B5EF4-FFF2-40B4-BE49-F238E27FC236}">
                <a16:creationId xmlns:a16="http://schemas.microsoft.com/office/drawing/2014/main" id="{E432BF0D-7848-3745-884C-59BEAD9E8629}"/>
              </a:ext>
            </a:extLst>
          </p:cNvPr>
          <p:cNvSpPr txBox="1">
            <a:spLocks/>
          </p:cNvSpPr>
          <p:nvPr/>
        </p:nvSpPr>
        <p:spPr bwMode="auto">
          <a:xfrm>
            <a:off x="-385485" y="2341100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Adults in Scouting </a:t>
            </a:r>
            <a:b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World Policy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19C68-E33C-FA4E-A340-B94838794B98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E23D28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ADULTS IN SCOUTING</a:t>
            </a:r>
            <a:endParaRPr lang="en-US" sz="1000" dirty="0">
              <a:latin typeface="Futura Book" pitchFamily="2" charset="0"/>
            </a:endParaRP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894CD733-C2B1-8B44-8216-728E9A0B8C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61855-E0DA-6949-819F-7845B577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61" y="3383310"/>
            <a:ext cx="8153400" cy="4572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Recognition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2A978-617F-DE4C-8B7F-F27A94A0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3345E-DB0F-C14E-90E8-9D6A52840418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CF59-1DCC-B04E-BD8C-42F12DBF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233" y="411510"/>
            <a:ext cx="4260554" cy="452244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MY" sz="2000" dirty="0">
                <a:solidFill>
                  <a:schemeClr val="bg1"/>
                </a:solidFill>
              </a:rPr>
              <a:t>All members who have successfully delivered on their agreed commitment to their role or function should receive recognition. </a:t>
            </a:r>
          </a:p>
          <a:p>
            <a:pPr>
              <a:buClr>
                <a:schemeClr val="bg1"/>
              </a:buClr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MY" sz="2000" dirty="0">
                <a:solidFill>
                  <a:schemeClr val="bg1"/>
                </a:solidFill>
              </a:rPr>
              <a:t>Recognition should be permanent process based on demonstrated performance and personal progression, informal and formal, non-material and not only awards based.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MY" sz="2000" dirty="0">
                <a:solidFill>
                  <a:schemeClr val="bg1"/>
                </a:solidFill>
              </a:rPr>
              <a:t>Recognition  is critical for increasing members’ engagement, leading to higher retention in the long run. 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D8F008C7-6DE6-CA48-92F6-622289E86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2862-63E9-0B47-9B37-488C0941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3102496" cy="15240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Retention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strategy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956D6-9F68-F34A-A51D-4AB430EA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E635-FF60-7847-AE02-D345A3EE5964}"/>
              </a:ext>
            </a:extLst>
          </p:cNvPr>
          <p:cNvSpPr/>
          <p:nvPr/>
        </p:nvSpPr>
        <p:spPr>
          <a:xfrm>
            <a:off x="4355976" y="0"/>
            <a:ext cx="482279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B7F0-2C0E-A945-B008-34EE36D26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25952"/>
            <a:ext cx="4385256" cy="470799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MY" sz="2000" dirty="0">
                <a:solidFill>
                  <a:schemeClr val="bg1"/>
                </a:solidFill>
              </a:rPr>
              <a:t>For increasing the retention, adults in Scouting need to: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trust the organisation and feel that they are trusted, respected and supported,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feel a sense of commitment to the NSO,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access learning opportunities on a regular basis and continuously develop leadership competencies,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Adults need to receive a sense of achievement from their role or function in Scouting as well as being recognised for it.</a:t>
            </a:r>
          </a:p>
          <a:p>
            <a:pPr indent="0">
              <a:buClr>
                <a:schemeClr val="bg1"/>
              </a:buClr>
            </a:pPr>
            <a:endParaRPr lang="en-MY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r>
              <a:rPr lang="en-MY" sz="2000" dirty="0">
                <a:solidFill>
                  <a:schemeClr val="bg1"/>
                </a:solidFill>
              </a:rPr>
              <a:t>NSOs should respond with clearly outlined retention strategies.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sz="1500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4E69B8CC-2E0C-9041-BC72-B783009918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E16CAA-7DC8-3740-A4F7-E7A490FFD720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32279"/>
            <a:ext cx="3352800" cy="174002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Triennial plan 2017 - 2020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9509C-F929-5C46-AB9C-11A316057F05}"/>
              </a:ext>
            </a:extLst>
          </p:cNvPr>
          <p:cNvSpPr txBox="1"/>
          <p:nvPr/>
        </p:nvSpPr>
        <p:spPr>
          <a:xfrm>
            <a:off x="4659499" y="378857"/>
            <a:ext cx="423298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Adults in Scouting </a:t>
            </a:r>
          </a:p>
          <a:p>
            <a:endParaRPr lang="en-MY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Strengthen the implementation of all aspects of the life cycle of Adults in Scouting (including recruitment, training and retention), in accordance with the World Adults in Scouting (</a:t>
            </a:r>
            <a:r>
              <a:rPr lang="en-MY" sz="20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AiS</a:t>
            </a:r>
            <a:r>
              <a:rPr lang="en-MY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Policy. </a:t>
            </a:r>
          </a:p>
          <a:p>
            <a:endParaRPr lang="en-MY" sz="2000" b="1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MY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KPI: 80 NSOs will improve their internal processes for recruiting, training and retaining adult leaders, in accordance with the World </a:t>
            </a:r>
            <a:r>
              <a:rPr lang="en-MY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AiS</a:t>
            </a:r>
            <a:r>
              <a:rPr lang="en-MY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policy. </a:t>
            </a:r>
            <a:endParaRPr lang="en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1FC95B00-DBF8-BA43-AC6F-6C191252C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53" y="843558"/>
            <a:ext cx="8153400" cy="3456384"/>
          </a:xfrm>
        </p:spPr>
        <p:txBody>
          <a:bodyPr/>
          <a:lstStyle/>
          <a:p>
            <a:r>
              <a:rPr lang="en-US" sz="9600" b="1" dirty="0">
                <a:solidFill>
                  <a:schemeClr val="bg1"/>
                </a:solidFill>
              </a:rPr>
              <a:t>How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Adults in Scouting Life Cycle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is relevant for you?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F72EF-9CD9-2346-846C-E679F6AC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5002EECA-F2DD-1645-8585-EAF89FD1A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 err="1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Thank</a:t>
            </a: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 You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0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68EA03-A309-B646-8D57-19EDCCD1250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579E7-063C-5448-B614-0FA0F7B0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91630"/>
            <a:ext cx="8153400" cy="4572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Millions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of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CB97-0180-A646-90A3-2DDB60C7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102" y="956176"/>
            <a:ext cx="4013698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400" dirty="0">
                <a:solidFill>
                  <a:schemeClr val="bg1"/>
                </a:solidFill>
              </a:rPr>
              <a:t>Scouting could not have existed around the world without millions of adults, the majority of them volunteers, that currently support the Movement by performing a wide range of roles or functions.</a:t>
            </a:r>
            <a:br>
              <a:rPr lang="en-MY" sz="3200" dirty="0">
                <a:solidFill>
                  <a:schemeClr val="bg1"/>
                </a:solidFill>
              </a:rPr>
            </a:br>
            <a:endParaRPr lang="en-MY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B4A3C-4EDF-5747-88F9-15DCBCF3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C169CE6B-216A-AD49-9F85-FDB02B553D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4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4625EC-8B5E-C949-96B7-C7C7C953DA5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2454424" cy="1091952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Systematic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14F0-9AC2-D149-83B0-9F39C1DF6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967" y="697283"/>
            <a:ext cx="3970784" cy="434032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Adults in Scouting is a </a:t>
            </a: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systematic approach for supporting adults </a:t>
            </a: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to improve the effectiveness, commitment and motivation of the adult leadership </a:t>
            </a:r>
          </a:p>
          <a:p>
            <a:pPr>
              <a:lnSpc>
                <a:spcPct val="100000"/>
              </a:lnSpc>
            </a:pPr>
            <a:endParaRPr lang="en-MY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so that better programmes are supported in the delivery by and for young people.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BD655BF1-9A69-384D-996F-3701CEA50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4C21D6-C6C1-6748-9D04-60F74BE6BF78}"/>
              </a:ext>
            </a:extLst>
          </p:cNvPr>
          <p:cNvSpPr/>
          <p:nvPr/>
        </p:nvSpPr>
        <p:spPr>
          <a:xfrm>
            <a:off x="6471186" y="2685459"/>
            <a:ext cx="2215614" cy="2215614"/>
          </a:xfrm>
          <a:prstGeom prst="rect">
            <a:avLst/>
          </a:prstGeom>
          <a:solidFill>
            <a:srgbClr val="502B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Helvetica Neue Medium" panose="02000503000000020004" pitchFamily="2" charset="0"/>
              </a:rPr>
              <a:t>ORGANISATIONAL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683AB-8EFA-6E49-87C4-847C333C3D75}"/>
              </a:ext>
            </a:extLst>
          </p:cNvPr>
          <p:cNvSpPr/>
          <p:nvPr/>
        </p:nvSpPr>
        <p:spPr>
          <a:xfrm>
            <a:off x="5375166" y="368643"/>
            <a:ext cx="2245975" cy="224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MY" dirty="0"/>
              <a:t>Adults </a:t>
            </a:r>
          </a:p>
          <a:p>
            <a:pPr algn="ctr">
              <a:lnSpc>
                <a:spcPct val="100000"/>
              </a:lnSpc>
            </a:pPr>
            <a:r>
              <a:rPr lang="en-MY" dirty="0"/>
              <a:t>in Scouting</a:t>
            </a:r>
          </a:p>
          <a:p>
            <a:pPr algn="ctr"/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4DA9D-20D5-2A45-B819-8B5F36FD00DD}"/>
              </a:ext>
            </a:extLst>
          </p:cNvPr>
          <p:cNvSpPr/>
          <p:nvPr/>
        </p:nvSpPr>
        <p:spPr>
          <a:xfrm>
            <a:off x="4140931" y="2678595"/>
            <a:ext cx="2229342" cy="2229342"/>
          </a:xfrm>
          <a:prstGeom prst="rect">
            <a:avLst/>
          </a:prstGeom>
          <a:solidFill>
            <a:srgbClr val="AABA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Helvetica Neue Medium" panose="02000503000000020004" pitchFamily="2" charset="0"/>
              </a:rPr>
              <a:t>YOUTH PROGRAMME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00EF1-1695-5B48-90E5-BB87F6B8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47750"/>
            <a:ext cx="2814464" cy="174002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Strong link with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3426-9906-E14D-BC9D-529C01C5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316510"/>
            <a:ext cx="3506618" cy="21602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</a:rPr>
              <a:t>Adults in Scouting is one of the three strategic areas that constitute an effectively functioning NSO: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8C7B5-F0C1-CD45-BEE7-267AAE0E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9DFCBA67-106E-CC41-AA04-8C468ADB00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6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8060BB2-D2C4-2A4E-B474-30AEA16DB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489" y="546856"/>
            <a:ext cx="2208975" cy="4049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87774"/>
            <a:ext cx="2310408" cy="116396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Strategic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outcomes: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19B9E960-2939-7D42-AE2D-1603A07EF5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7183AF-3AF8-4D4B-8751-3CCEE30DB1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657" y="546856"/>
            <a:ext cx="2208975" cy="4049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5A570-0FBE-7C4E-B981-2059276327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144" y="546856"/>
            <a:ext cx="2208975" cy="40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FA4914-4EC3-1549-AECA-FB3C2284E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829" y="1126297"/>
            <a:ext cx="3954763" cy="386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3900A6-517B-564B-A3AA-CC5DFBBC5E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64289"/>
            <a:ext cx="3954763" cy="3864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B0CC7B-6DBD-684C-8439-BD9BC9D71F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5" y="1491630"/>
            <a:ext cx="5799696" cy="3864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B81C1-BA1C-8A43-ACC2-D3E6083D7C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26296"/>
            <a:ext cx="3954763" cy="3864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99BF5-812C-874A-9422-2656A08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88" y="473858"/>
            <a:ext cx="2949791" cy="1656184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The adult life 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C7AD-8E1D-A041-ADE3-93EA25D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518616"/>
            <a:ext cx="2133600" cy="156596"/>
          </a:xfrm>
        </p:spPr>
        <p:txBody>
          <a:bodyPr/>
          <a:lstStyle/>
          <a:p>
            <a:fld id="{5F702A45-47BF-984A-A12C-FE3DF6400CA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102B97AA-E8AE-C84C-A50F-C99BBE6B1D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866889-F463-B747-A8F3-F4CB14F21C3B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DA382-F94C-8D46-A354-108830E9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55" y="3075806"/>
            <a:ext cx="8153400" cy="4572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63DC-81C9-BA4A-8874-D68A42CE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967" y="763163"/>
            <a:ext cx="4186808" cy="3837387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</a:rPr>
              <a:t>Recruitment is a </a:t>
            </a:r>
            <a:r>
              <a:rPr lang="en-MY" sz="2000" dirty="0">
                <a:solidFill>
                  <a:schemeClr val="bg1"/>
                </a:solidFill>
              </a:rPr>
              <a:t>process of sourcing volunteers or employed staff for the purpose of accomplished different work, tasks, job or function required by the organisation.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Steps in the the recruitment: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Assessment of needs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Attraction and selection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Integration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Mutual agreement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Appointment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1275-598E-4B40-89EB-19AA4E6A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A1145288-DF77-F44B-9593-F1099BCAF8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1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8970-88E4-AF43-A9E0-E1C09D20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15" y="3003798"/>
            <a:ext cx="8153400" cy="4572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Performance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70EB3-A127-3848-956F-8335252E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3E633-53AC-7041-8078-DF4BA67A7BD4}"/>
              </a:ext>
            </a:extLst>
          </p:cNvPr>
          <p:cNvSpPr/>
          <p:nvPr/>
        </p:nvSpPr>
        <p:spPr>
          <a:xfrm>
            <a:off x="4355976" y="0"/>
            <a:ext cx="482279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D286F-09C2-4C45-A36A-D053D67E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100" y="627534"/>
            <a:ext cx="4282380" cy="428680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Performance is </a:t>
            </a:r>
            <a:r>
              <a:rPr lang="en-MY" sz="2000" dirty="0">
                <a:solidFill>
                  <a:schemeClr val="bg1"/>
                </a:solidFill>
              </a:rPr>
              <a:t>the action or process of performing a task or function. For the good performance next elements are crucial:</a:t>
            </a:r>
            <a:endParaRPr lang="en-GB" sz="2000" dirty="0">
              <a:solidFill>
                <a:schemeClr val="bg1"/>
              </a:solidFill>
            </a:endParaRP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Induction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Training system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Operation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In-service support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Performance management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indent="0"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Performance management is a continuous, comprehensive and natural process which clarifies mutual expectations and the support required.</a:t>
            </a: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207C3151-C07B-C945-B6A7-4A0064321C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B57A-5804-A44C-8CD6-D74B158E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59782"/>
            <a:ext cx="8153400" cy="457200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</a:rPr>
              <a:t>Decisions 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for the future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D60AA-4214-0A4A-8F04-83899BCB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BA554-1B24-D04B-AF9B-9D667B171A7E}"/>
              </a:ext>
            </a:extLst>
          </p:cNvPr>
          <p:cNvSpPr/>
          <p:nvPr/>
        </p:nvSpPr>
        <p:spPr>
          <a:xfrm>
            <a:off x="4283968" y="0"/>
            <a:ext cx="4894806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45EB-D683-D341-B40F-F8D4DFDA7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85951"/>
            <a:ext cx="4341068" cy="4273624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Adult in Scouting policy strongly advocates mobility and flexibility across the roles and functions. That enables more opportunities to participate at all levels. </a:t>
            </a:r>
          </a:p>
          <a:p>
            <a:pPr>
              <a:buClr>
                <a:schemeClr val="bg1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Possible decisions for the future are: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Renewal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Reassignment</a:t>
            </a:r>
          </a:p>
          <a:p>
            <a:pPr marL="10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Retirement</a:t>
            </a:r>
          </a:p>
          <a:p>
            <a:pPr>
              <a:buClr>
                <a:schemeClr val="bg1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Decision for the future enable good HR management and help members to stay motivated for further commitments. </a:t>
            </a:r>
          </a:p>
          <a:p>
            <a:pPr>
              <a:buClr>
                <a:schemeClr val="bg1"/>
              </a:buClr>
            </a:pP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SCT_Logo_EN_rgb_co.png">
            <a:extLst>
              <a:ext uri="{FF2B5EF4-FFF2-40B4-BE49-F238E27FC236}">
                <a16:creationId xmlns:a16="http://schemas.microsoft.com/office/drawing/2014/main" id="{B55E6619-B370-AC42-8E2F-F4FBFD9C1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0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5241</TotalTime>
  <Words>507</Words>
  <Application>Microsoft Macintosh PowerPoint</Application>
  <PresentationFormat>On-screen Show (16:9)</PresentationFormat>
  <Paragraphs>86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Calibri</vt:lpstr>
      <vt:lpstr>Futura Book</vt:lpstr>
      <vt:lpstr>Helvetica Neue</vt:lpstr>
      <vt:lpstr>Helvetica Neue Medium</vt:lpstr>
      <vt:lpstr>Verdana</vt:lpstr>
      <vt:lpstr>Wingdings</vt:lpstr>
      <vt:lpstr>Studio</vt:lpstr>
      <vt:lpstr>PowerPoint Presentation</vt:lpstr>
      <vt:lpstr>Millions  of adults</vt:lpstr>
      <vt:lpstr>Systematic  approach</vt:lpstr>
      <vt:lpstr>Strong link with … </vt:lpstr>
      <vt:lpstr>Strategic outcomes:</vt:lpstr>
      <vt:lpstr>The adult life cycle</vt:lpstr>
      <vt:lpstr>Recruitment</vt:lpstr>
      <vt:lpstr>Performance</vt:lpstr>
      <vt:lpstr>Decisions  for the future</vt:lpstr>
      <vt:lpstr>Recognition</vt:lpstr>
      <vt:lpstr>Retention  strategy</vt:lpstr>
      <vt:lpstr>Triennial plan 2017 - 2020</vt:lpstr>
      <vt:lpstr>How  Adults in Scouting Life Cycle  is relevant for you?</vt:lpstr>
      <vt:lpstr>PowerPoint Presentation</vt:lpstr>
    </vt:vector>
  </TitlesOfParts>
  <Company>World Scout Bureau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 Ortega</dc:creator>
  <cp:lastModifiedBy>Tadej Pugelj</cp:lastModifiedBy>
  <cp:revision>345</cp:revision>
  <dcterms:created xsi:type="dcterms:W3CDTF">2013-06-16T21:48:09Z</dcterms:created>
  <dcterms:modified xsi:type="dcterms:W3CDTF">2018-07-18T04:16:09Z</dcterms:modified>
</cp:coreProperties>
</file>